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72" r:id="rId4"/>
    <p:sldId id="261" r:id="rId5"/>
    <p:sldId id="271" r:id="rId6"/>
    <p:sldId id="257" r:id="rId7"/>
    <p:sldId id="266" r:id="rId8"/>
    <p:sldId id="262" r:id="rId9"/>
    <p:sldId id="263" r:id="rId10"/>
    <p:sldId id="267" r:id="rId11"/>
    <p:sldId id="265" r:id="rId12"/>
    <p:sldId id="270" r:id="rId1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52022" autoAdjust="0"/>
  </p:normalViewPr>
  <p:slideViewPr>
    <p:cSldViewPr snapToGrid="0">
      <p:cViewPr varScale="1">
        <p:scale>
          <a:sx n="35" d="100"/>
          <a:sy n="35" d="100"/>
        </p:scale>
        <p:origin x="183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BBB37-55BC-4180-B2C3-F9776DC687B9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F1DA6-F622-4D4D-96BB-DC98FE2503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0800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Interessant tema?</a:t>
            </a:r>
          </a:p>
          <a:p>
            <a:pPr lvl="0"/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vekkelsesvind over landet! </a:t>
            </a:r>
          </a:p>
          <a:p>
            <a:pPr lvl="0"/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Størknet verden er i  endring.</a:t>
            </a:r>
          </a:p>
          <a:p>
            <a:pPr lvl="0"/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Bra!</a:t>
            </a:r>
          </a:p>
          <a:p>
            <a:pPr lvl="0"/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Størrelse=Vekt.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Størrelse = muskler til å drive utviklingsarbeid. </a:t>
            </a:r>
          </a:p>
          <a:p>
            <a:pPr lvl="0"/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Blir tydeligere som bransje.</a:t>
            </a:r>
          </a:p>
          <a:p>
            <a:pPr lvl="0"/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Ikke en del av revisjonen (IKS). </a:t>
            </a:r>
          </a:p>
          <a:p>
            <a:pPr lvl="0"/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Viktig at FKT har en generalsekretær på heltid, som kan være et lokomotiv.</a:t>
            </a:r>
          </a:p>
          <a:p>
            <a:pPr lvl="0"/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MERK: Ikke amatørmessige enkeltvis. Respekt.</a:t>
            </a:r>
          </a:p>
          <a:p>
            <a:pPr lvl="0"/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Kommunereformen en driveren for en del av endringene vi står oppe i</a:t>
            </a:r>
          </a:p>
          <a:p>
            <a:pPr lvl="0"/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Hva var så interessant med vår sammenslåing? </a:t>
            </a:r>
          </a:p>
          <a:p>
            <a:pPr lvl="0"/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tidlig ute, </a:t>
            </a:r>
            <a:r>
              <a:rPr lang="nb-NO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pga</a:t>
            </a:r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Trøndelag. </a:t>
            </a:r>
          </a:p>
          <a:p>
            <a:pPr lvl="0"/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 har gjort noen erfaringer som kan være nyttige. </a:t>
            </a:r>
          </a:p>
          <a:p>
            <a:pPr lvl="0"/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Og noen </a:t>
            </a:r>
            <a:r>
              <a:rPr lang="nb-NO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uerfarte</a:t>
            </a:r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erfaringer.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4F1DA6-F622-4D4D-96BB-DC98FE2503ED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808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Dataproblemer. </a:t>
            </a:r>
          </a:p>
          <a:p>
            <a:pPr lvl="2">
              <a:buFontTx/>
              <a:buChar char="-"/>
            </a:pPr>
            <a:r>
              <a:rPr lang="nb-NO" dirty="0"/>
              <a:t>Tilgang til e-post (løst i mars)</a:t>
            </a:r>
          </a:p>
          <a:p>
            <a:pPr lvl="2">
              <a:buFontTx/>
              <a:buChar char="-"/>
            </a:pPr>
            <a:r>
              <a:rPr lang="nb-NO" dirty="0"/>
              <a:t>Datalinje til Steinkjer-kontoret (løst i mars)</a:t>
            </a:r>
          </a:p>
          <a:p>
            <a:pPr lvl="2">
              <a:buFontTx/>
              <a:buChar char="-"/>
            </a:pPr>
            <a:r>
              <a:rPr lang="nb-NO" dirty="0"/>
              <a:t>Tekniske problemer med Skype-møter (løst i jan -19)</a:t>
            </a:r>
          </a:p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Sammenslåingen falt sammen i tid med fylkessammenslåingen – tappet fylket forressurser, ingen vilje/overskudd til å bistå oss.</a:t>
            </a:r>
          </a:p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Opprettholdt org.nr.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4F1DA6-F622-4D4D-96BB-DC98FE2503ED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9907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nb-NO" dirty="0"/>
              <a:t>Avklar relasjonen til revisor(ene) og fordel plikter og rettigheter</a:t>
            </a:r>
          </a:p>
          <a:p>
            <a:pPr lvl="2"/>
            <a:r>
              <a:rPr lang="nb-NO" dirty="0"/>
              <a:t>Ekstremt definerende for arbeidshverdagen. Særlig ved parallelle selskaper</a:t>
            </a:r>
          </a:p>
          <a:p>
            <a:pPr lvl="2"/>
            <a:r>
              <a:rPr lang="nb-NO" dirty="0"/>
              <a:t>Har: Bestillingsregime</a:t>
            </a:r>
          </a:p>
          <a:p>
            <a:pPr lvl="2"/>
            <a:r>
              <a:rPr lang="nb-NO" dirty="0"/>
              <a:t>Mangler: oversikt over ressurser med kontrollutvalgene</a:t>
            </a:r>
          </a:p>
          <a:p>
            <a:pPr lvl="2"/>
            <a:r>
              <a:rPr lang="nb-NO" dirty="0"/>
              <a:t>Hellig krig: Ingen forståelse for hvem som skal gjøre overordnet analyse. Revisor: Ressurskamp, vi: prinsippkamp 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4F1DA6-F622-4D4D-96BB-DC98FE2503ED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5818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nb-NO" dirty="0"/>
              <a:t>Ikke legg for stor vekt på stordriftsfordeler med flere lokasjoner.</a:t>
            </a:r>
          </a:p>
          <a:p>
            <a:pPr lvl="1"/>
            <a:r>
              <a:rPr lang="nb-NO" dirty="0"/>
              <a:t>Knekkpunkt for </a:t>
            </a:r>
            <a:r>
              <a:rPr lang="nb-NO" dirty="0" err="1"/>
              <a:t>administratovie</a:t>
            </a:r>
            <a:r>
              <a:rPr lang="nb-NO"/>
              <a:t> ressurser.</a:t>
            </a:r>
            <a:endParaRPr lang="nb-NO" dirty="0"/>
          </a:p>
          <a:p>
            <a:pPr lvl="1"/>
            <a:r>
              <a:rPr lang="nb-NO" dirty="0"/>
              <a:t>Forvent mulig kostnadsøkning og byråkratisering som følge av økning.</a:t>
            </a:r>
          </a:p>
          <a:p>
            <a:pPr lvl="1"/>
            <a:r>
              <a:rPr lang="nb-NO" dirty="0"/>
              <a:t>Honorarmodell – ikke sikkert at det var mest strategisk for selskapet å endre honorarene nå. Men mest ærlig.</a:t>
            </a:r>
          </a:p>
          <a:p>
            <a:pPr lvl="1"/>
            <a:r>
              <a:rPr lang="nb-NO" dirty="0"/>
              <a:t>Ressursfordeling – samme som over</a:t>
            </a:r>
          </a:p>
          <a:p>
            <a:pPr lvl="1"/>
            <a:r>
              <a:rPr lang="nb-NO" dirty="0"/>
              <a:t>(Fellesnemndene har fått bestemme hvordan de ville ha saken: settesekretær, eller oss)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4F1DA6-F622-4D4D-96BB-DC98FE2503ED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1963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Noen mangler ennå:</a:t>
            </a:r>
          </a:p>
          <a:p>
            <a:r>
              <a:rPr lang="nb-NO" dirty="0"/>
              <a:t>GDPR</a:t>
            </a:r>
          </a:p>
          <a:p>
            <a:r>
              <a:rPr lang="nb-NO" dirty="0"/>
              <a:t>HMS-arbeid – krav om verneombud</a:t>
            </a:r>
          </a:p>
          <a:p>
            <a:r>
              <a:rPr lang="nb-NO" dirty="0"/>
              <a:t>Flere avklaringer om arbeidsform og –innhold, men vi er på god vei.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4F1DA6-F622-4D4D-96BB-DC98FE2503ED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0157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/>
              <a:t>Ikke undervurder betydningen av praktiske forhold!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/>
              <a:t>Møteplan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/>
              <a:t>Plan for økonomiarbeid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4F1DA6-F622-4D4D-96BB-DC98FE2503ED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3888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C158C00-F14E-E142-8860-6669467BB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E4A4454-CEFD-8D47-B921-8A4E23A949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4BBDDB0-16A2-AE43-8F3E-450FC055C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3EAE-2151-2743-B0A2-78D8D9319A4C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68CC088-222F-D346-9FC0-EE222B34E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D6D6B6F-250D-394E-A73A-7B1F899B1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2306-49FD-8F43-8756-04B37CEA7B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5205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B9CA2F-E5D4-1444-98DB-8C94D4FA5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13B1D9F-EF9B-1143-A924-B166DD693A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AD28F8A-DB88-EC43-9868-6FF518089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3EAE-2151-2743-B0A2-78D8D9319A4C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7E50BC8-C47D-7545-A5CA-C40A3C537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D30EB1A-01E3-2247-BA22-8F4854BA9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2306-49FD-8F43-8756-04B37CEA7B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7814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FECAB9A7-4F07-B947-B0AD-C282FC5A95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599C3CF-3FB6-FF45-86D1-0F52ED453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389A8A5-88E2-C24E-B9E1-0FFCCB033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3EAE-2151-2743-B0A2-78D8D9319A4C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EE2CCAB-084E-7448-96E4-C85BE566B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9C019AF-409E-EB49-96E2-8913BC041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2306-49FD-8F43-8756-04B37CEA7B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835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39E7DA-1592-554E-8520-434552090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1337FD7-2F6A-AD4F-AF85-53438BA8F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BE58600-0B5F-AD41-8086-B2A0D4554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3EAE-2151-2743-B0A2-78D8D9319A4C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87774E3-B4FE-E643-8322-7269D1073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90BFDBD-F11B-E742-B949-961728EBB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2306-49FD-8F43-8756-04B37CEA7B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9881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0FF917F-58BD-864E-BA55-F64CA7541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34BE82B-C41D-2341-BC00-A5460A5D5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BDFB13F-BDFA-E844-88B4-323C501D5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3EAE-2151-2743-B0A2-78D8D9319A4C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7EEDFF1-E358-A841-A5D0-E8235E21F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0FFC0EE-5A53-2A49-8504-8DC562ACE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2306-49FD-8F43-8756-04B37CEA7B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069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46F6646-D60D-B44F-8428-E28DA03AA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9635D41-091D-D84D-BB2F-A6FB4715BA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DBA1840-437E-184A-8104-6486173364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9C5CA92-81ED-134F-A480-05801543A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3EAE-2151-2743-B0A2-78D8D9319A4C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5B083C7-83E3-C74E-A945-7928386A5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D1E0BF9-CA2F-894B-B045-9AE1CD290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2306-49FD-8F43-8756-04B37CEA7B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2071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F5FA58C-F97C-2747-AD54-C66418844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734D8B3-6293-8146-9069-DAE988F76C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F5F98BD-60E1-D44B-8890-6FB603E745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E7CA593-9148-1D4B-B664-6584EF0005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76E137B7-8DF9-D446-BC4A-05C78B9022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200DB39-FC17-1E49-9786-BAD50AEB0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3EAE-2151-2743-B0A2-78D8D9319A4C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F9D098BC-1AF0-2347-B8FE-E9410F7EE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38AD787E-F96F-8740-BA13-E2DCD3ED0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2306-49FD-8F43-8756-04B37CEA7B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8399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5D6F692-93D5-E84B-B7D2-6A90A365E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0987F6AC-CE9F-4D46-9B6F-0EBBB457C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3EAE-2151-2743-B0A2-78D8D9319A4C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BAEF78A7-4EDE-1344-B954-9CA73A492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318608B-34AB-764C-B633-C74BACEDE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2306-49FD-8F43-8756-04B37CEA7B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2878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8E010CE7-0A3A-184B-957A-725A2FB5B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3EAE-2151-2743-B0A2-78D8D9319A4C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AF1959D7-4E7F-7244-8375-E958D753C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74D0FABB-0B41-0B44-82DF-31985B4A7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2306-49FD-8F43-8756-04B37CEA7B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2566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76EC74E-EB60-864F-B1E6-82EB49039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634B528-574A-2D45-A05B-43629EC17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3F0C8DE-6453-E442-85F1-8924015867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688348B-0D87-F645-9977-48B4581BA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3EAE-2151-2743-B0A2-78D8D9319A4C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119FC69-B360-844A-8180-86B7ED112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C71B763-4F0E-F048-A3FC-EF163D3FF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2306-49FD-8F43-8756-04B37CEA7B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7611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B562BAB-784B-E54E-A7DB-FC9E880D6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0833CAB6-4EDC-234A-8F61-C35B39D72C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501CA70-51E3-C649-8DFE-2805EC4774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EA9223E-7D6E-3344-8167-AC0CE27DD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3EAE-2151-2743-B0A2-78D8D9319A4C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4F02829-9264-8D49-B01E-48E829628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1F78A12-A167-B848-8173-7F7A85A01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2306-49FD-8F43-8756-04B37CEA7B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0201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D64C2381-E4FE-7240-B36E-5110284F3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8F2AAED-FBA2-C64A-89B5-9D173E36C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583EDEE-7B75-0544-A7A5-57078BE8D3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93EAE-2151-2743-B0A2-78D8D9319A4C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8C3786E-D934-434E-9AC9-5589FC66D9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042DA44-BF4D-1548-8B44-36ECC1FBC2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52306-49FD-8F43-8756-04B37CEA7B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7854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82BD70C-C4A0-46C4-9518-A731098B4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E4DB57A6-6811-C14A-9005-5038ABBD75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2445" y="3640254"/>
            <a:ext cx="5319433" cy="2076333"/>
          </a:xfrm>
        </p:spPr>
        <p:txBody>
          <a:bodyPr anchor="t">
            <a:normAutofit/>
          </a:bodyPr>
          <a:lstStyle/>
          <a:p>
            <a:pPr algn="l"/>
            <a:r>
              <a:rPr lang="nb-NO" sz="3700" dirty="0">
                <a:solidFill>
                  <a:schemeClr val="bg1"/>
                </a:solidFill>
              </a:rPr>
              <a:t>Fusjonering av sekretariat </a:t>
            </a:r>
            <a:br>
              <a:rPr lang="nb-NO" sz="3700" dirty="0">
                <a:solidFill>
                  <a:schemeClr val="bg1"/>
                </a:solidFill>
              </a:rPr>
            </a:br>
            <a:r>
              <a:rPr lang="nb-NO" sz="3700" dirty="0">
                <a:solidFill>
                  <a:schemeClr val="bg1"/>
                </a:solidFill>
              </a:rPr>
              <a:t>før, under og etter</a:t>
            </a:r>
            <a:br>
              <a:rPr lang="nb-NO" sz="3700" dirty="0">
                <a:solidFill>
                  <a:schemeClr val="bg1"/>
                </a:solidFill>
              </a:rPr>
            </a:br>
            <a:endParaRPr lang="nb-NO" sz="3700" dirty="0">
              <a:solidFill>
                <a:schemeClr val="bg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9B74A45-BDDD-4892-B8C0-B290C0944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79352" cy="6374535"/>
          </a:xfrm>
          <a:custGeom>
            <a:avLst/>
            <a:gdLst>
              <a:gd name="connsiteX0" fmla="*/ 609861 w 5379352"/>
              <a:gd name="connsiteY0" fmla="*/ 6374535 h 6374535"/>
              <a:gd name="connsiteX1" fmla="*/ 3449004 w 5379352"/>
              <a:gd name="connsiteY1" fmla="*/ 6374535 h 6374535"/>
              <a:gd name="connsiteX2" fmla="*/ 3628245 w 5379352"/>
              <a:gd name="connsiteY2" fmla="*/ 6288190 h 6374535"/>
              <a:gd name="connsiteX3" fmla="*/ 5379352 w 5379352"/>
              <a:gd name="connsiteY3" fmla="*/ 3346018 h 6374535"/>
              <a:gd name="connsiteX4" fmla="*/ 2033334 w 5379352"/>
              <a:gd name="connsiteY4" fmla="*/ 0 h 6374535"/>
              <a:gd name="connsiteX5" fmla="*/ 129310 w 5379352"/>
              <a:gd name="connsiteY5" fmla="*/ 594192 h 6374535"/>
              <a:gd name="connsiteX6" fmla="*/ 0 w 5379352"/>
              <a:gd name="connsiteY6" fmla="*/ 692103 h 6374535"/>
              <a:gd name="connsiteX7" fmla="*/ 0 w 5379352"/>
              <a:gd name="connsiteY7" fmla="*/ 5999934 h 6374535"/>
              <a:gd name="connsiteX8" fmla="*/ 129311 w 5379352"/>
              <a:gd name="connsiteY8" fmla="*/ 6097845 h 6374535"/>
              <a:gd name="connsiteX9" fmla="*/ 367831 w 5379352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79352" h="6374535">
                <a:moveTo>
                  <a:pt x="609861" y="6374535"/>
                </a:moveTo>
                <a:lnTo>
                  <a:pt x="3449004" y="6374535"/>
                </a:lnTo>
                <a:lnTo>
                  <a:pt x="3628245" y="6288190"/>
                </a:lnTo>
                <a:cubicBezTo>
                  <a:pt x="4671283" y="5721578"/>
                  <a:pt x="5379352" y="4616487"/>
                  <a:pt x="5379352" y="3346018"/>
                </a:cubicBezTo>
                <a:cubicBezTo>
                  <a:pt x="5379352" y="1498063"/>
                  <a:pt x="3881289" y="0"/>
                  <a:pt x="2033334" y="0"/>
                </a:cubicBezTo>
                <a:cubicBezTo>
                  <a:pt x="1325914" y="0"/>
                  <a:pt x="669769" y="219535"/>
                  <a:pt x="129310" y="594192"/>
                </a:cubicBezTo>
                <a:lnTo>
                  <a:pt x="0" y="692103"/>
                </a:lnTo>
                <a:lnTo>
                  <a:pt x="0" y="5999934"/>
                </a:lnTo>
                <a:lnTo>
                  <a:pt x="129311" y="6097845"/>
                </a:lnTo>
                <a:cubicBezTo>
                  <a:pt x="206519" y="6151367"/>
                  <a:pt x="286089" y="6201724"/>
                  <a:pt x="367831" y="6248727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516C73E-9465-4C9E-9B86-9E58FB326B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9" y="0"/>
            <a:ext cx="5210147" cy="6210629"/>
          </a:xfrm>
          <a:custGeom>
            <a:avLst/>
            <a:gdLst>
              <a:gd name="connsiteX0" fmla="*/ 1058223 w 5210147"/>
              <a:gd name="connsiteY0" fmla="*/ 0 h 6210629"/>
              <a:gd name="connsiteX1" fmla="*/ 3003078 w 5210147"/>
              <a:gd name="connsiteY1" fmla="*/ 0 h 6210629"/>
              <a:gd name="connsiteX2" fmla="*/ 3266657 w 5210147"/>
              <a:gd name="connsiteY2" fmla="*/ 96471 h 6210629"/>
              <a:gd name="connsiteX3" fmla="*/ 5210147 w 5210147"/>
              <a:gd name="connsiteY3" fmla="*/ 3028517 h 6210629"/>
              <a:gd name="connsiteX4" fmla="*/ 2028035 w 5210147"/>
              <a:gd name="connsiteY4" fmla="*/ 6210629 h 6210629"/>
              <a:gd name="connsiteX5" fmla="*/ 3916 w 5210147"/>
              <a:gd name="connsiteY5" fmla="*/ 5483989 h 6210629"/>
              <a:gd name="connsiteX6" fmla="*/ 0 w 5210147"/>
              <a:gd name="connsiteY6" fmla="*/ 5480430 h 6210629"/>
              <a:gd name="connsiteX7" fmla="*/ 0 w 5210147"/>
              <a:gd name="connsiteY7" fmla="*/ 576603 h 6210629"/>
              <a:gd name="connsiteX8" fmla="*/ 3916 w 5210147"/>
              <a:gd name="connsiteY8" fmla="*/ 573044 h 6210629"/>
              <a:gd name="connsiteX9" fmla="*/ 933918 w 5210147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10147" h="6210629">
                <a:moveTo>
                  <a:pt x="1058223" y="0"/>
                </a:moveTo>
                <a:lnTo>
                  <a:pt x="3003078" y="0"/>
                </a:lnTo>
                <a:lnTo>
                  <a:pt x="3266657" y="96471"/>
                </a:lnTo>
                <a:cubicBezTo>
                  <a:pt x="4408765" y="579542"/>
                  <a:pt x="5210147" y="1710443"/>
                  <a:pt x="5210147" y="3028517"/>
                </a:cubicBezTo>
                <a:cubicBezTo>
                  <a:pt x="5210147" y="4785949"/>
                  <a:pt x="3785467" y="6210629"/>
                  <a:pt x="2028035" y="6210629"/>
                </a:cubicBezTo>
                <a:cubicBezTo>
                  <a:pt x="1259159" y="6210629"/>
                  <a:pt x="553973" y="5937936"/>
                  <a:pt x="3916" y="5483989"/>
                </a:cubicBezTo>
                <a:lnTo>
                  <a:pt x="0" y="5480430"/>
                </a:lnTo>
                <a:lnTo>
                  <a:pt x="0" y="576603"/>
                </a:lnTo>
                <a:lnTo>
                  <a:pt x="3916" y="573044"/>
                </a:lnTo>
                <a:cubicBezTo>
                  <a:pt x="278945" y="346070"/>
                  <a:pt x="592755" y="164410"/>
                  <a:pt x="933918" y="394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lassholder for innhold 4">
            <a:extLst>
              <a:ext uri="{FF2B5EF4-FFF2-40B4-BE49-F238E27FC236}">
                <a16:creationId xmlns:a16="http://schemas.microsoft.com/office/drawing/2014/main" id="{941FF207-9855-4104-943E-DEB9AA1813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262" y="877824"/>
            <a:ext cx="3065968" cy="4288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016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9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8F05A31-AF33-4069-9D51-8B299C5B4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525347"/>
            <a:ext cx="6801321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6000" dirty="0"/>
              <a:t>26. m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ars 2019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162B96B-7C8E-44CA-B254-2FEDA1FAE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1258" y="4525347"/>
            <a:ext cx="3258675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lvl="0" indent="0">
              <a:buNone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Status: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Fortsatt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fusjon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" name="Oval 11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kstSylinder 3">
            <a:extLst>
              <a:ext uri="{FF2B5EF4-FFF2-40B4-BE49-F238E27FC236}">
                <a16:creationId xmlns:a16="http://schemas.microsoft.com/office/drawing/2014/main" id="{99DFBE68-16E9-44DB-AC97-E1B1AC2DE197}"/>
              </a:ext>
            </a:extLst>
          </p:cNvPr>
          <p:cNvSpPr txBox="1"/>
          <p:nvPr/>
        </p:nvSpPr>
        <p:spPr>
          <a:xfrm>
            <a:off x="135467" y="6324600"/>
            <a:ext cx="3361266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2C1BE1C6-C9E8-4423-B84E-E778E1E29C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579" y="6176963"/>
            <a:ext cx="1759209" cy="422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215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8F05A31-AF33-4069-9D51-8B299C5B4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Noen tips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162B96B-7C8E-44CA-B254-2FEDA1FAE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Tidligst mulig, gjerne før formell startdato: </a:t>
            </a:r>
          </a:p>
          <a:p>
            <a:pPr lvl="1"/>
            <a:r>
              <a:rPr lang="nb-NO" dirty="0"/>
              <a:t>Ansett leder</a:t>
            </a:r>
          </a:p>
          <a:p>
            <a:pPr lvl="1"/>
            <a:r>
              <a:rPr lang="nb-NO" dirty="0"/>
              <a:t>Legg til rette for enhetlige systemer</a:t>
            </a:r>
          </a:p>
          <a:p>
            <a:pPr lvl="1"/>
            <a:r>
              <a:rPr lang="nb-NO" dirty="0"/>
              <a:t>Begynn med opplæring</a:t>
            </a:r>
          </a:p>
          <a:p>
            <a:pPr lvl="1"/>
            <a:r>
              <a:rPr lang="nb-NO" dirty="0"/>
              <a:t>Hvis flere kontorer: bruk penger på ordentlig </a:t>
            </a:r>
            <a:r>
              <a:rPr lang="nb-NO" dirty="0" err="1"/>
              <a:t>møteromsutstyr</a:t>
            </a:r>
            <a:endParaRPr lang="nb-NO" dirty="0"/>
          </a:p>
          <a:p>
            <a:pPr lvl="0"/>
            <a:r>
              <a:rPr lang="nb-NO" dirty="0"/>
              <a:t>Bruk en ekstern konsulent i prosessen</a:t>
            </a:r>
          </a:p>
          <a:p>
            <a:pPr lvl="0"/>
            <a:r>
              <a:rPr lang="nb-NO" dirty="0"/>
              <a:t>Avklar styrets forventninger til daglig leder og selskapet</a:t>
            </a:r>
          </a:p>
          <a:p>
            <a:pPr lvl="0"/>
            <a:r>
              <a:rPr lang="nb-NO" dirty="0"/>
              <a:t>Gå i dialog med eierne om honorar og leveranse og om behovet for </a:t>
            </a:r>
            <a:r>
              <a:rPr lang="nb-NO"/>
              <a:t>en overgangsperiode</a:t>
            </a:r>
            <a:endParaRPr lang="nb-NO" dirty="0"/>
          </a:p>
          <a:p>
            <a:pPr lvl="0"/>
            <a:endParaRPr lang="nb-NO" dirty="0"/>
          </a:p>
          <a:p>
            <a:pPr lvl="0"/>
            <a:endParaRPr lang="nb-NO" dirty="0"/>
          </a:p>
          <a:p>
            <a:pPr lvl="0"/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99DFBE68-16E9-44DB-AC97-E1B1AC2DE197}"/>
              </a:ext>
            </a:extLst>
          </p:cNvPr>
          <p:cNvSpPr txBox="1"/>
          <p:nvPr/>
        </p:nvSpPr>
        <p:spPr>
          <a:xfrm>
            <a:off x="135467" y="6324600"/>
            <a:ext cx="3361266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2C1BE1C6-C9E8-4423-B84E-E778E1E29C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579" y="6176963"/>
            <a:ext cx="1759209" cy="422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100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8F05A31-AF33-4069-9D51-8B299C5B4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b-NO"/>
              <a:t>Etter</a:t>
            </a:r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99DFBE68-16E9-44DB-AC97-E1B1AC2DE197}"/>
              </a:ext>
            </a:extLst>
          </p:cNvPr>
          <p:cNvSpPr txBox="1"/>
          <p:nvPr/>
        </p:nvSpPr>
        <p:spPr>
          <a:xfrm>
            <a:off x="135467" y="6324600"/>
            <a:ext cx="3361266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2C1BE1C6-C9E8-4423-B84E-E778E1E29C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579" y="6176963"/>
            <a:ext cx="1759209" cy="422384"/>
          </a:xfrm>
          <a:prstGeom prst="rect">
            <a:avLst/>
          </a:prstGeom>
        </p:spPr>
      </p:pic>
      <p:pic>
        <p:nvPicPr>
          <p:cNvPr id="1026" name="Picture 2" descr="Hvordan Tegn Togskinner">
            <a:extLst>
              <a:ext uri="{FF2B5EF4-FFF2-40B4-BE49-F238E27FC236}">
                <a16:creationId xmlns:a16="http://schemas.microsoft.com/office/drawing/2014/main" id="{C39D8A40-234A-4D35-99D5-4B90B54E5CB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3615" y="1690688"/>
            <a:ext cx="5324770" cy="3514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1386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8F05A31-AF33-4069-9D51-8B299C5B4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43" y="408668"/>
            <a:ext cx="10515600" cy="1325563"/>
          </a:xfrm>
        </p:spPr>
        <p:txBody>
          <a:bodyPr/>
          <a:lstStyle/>
          <a:p>
            <a:r>
              <a:rPr lang="nb-NO" dirty="0"/>
              <a:t>To ganske like selskap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162B96B-7C8E-44CA-B254-2FEDA1FAE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nb-NO" b="1" dirty="0"/>
              <a:t>Kontrollutvalgssekretariat Midt-Norge IKS, Trondheim</a:t>
            </a:r>
          </a:p>
          <a:p>
            <a:pPr lvl="1"/>
            <a:r>
              <a:rPr lang="nb-NO" dirty="0"/>
              <a:t>4 årsverk, 4 ansatte</a:t>
            </a:r>
          </a:p>
          <a:p>
            <a:pPr lvl="1"/>
            <a:r>
              <a:rPr lang="nb-NO" dirty="0"/>
              <a:t>15 eierkommuner, inkl. Sør-Trøndelag fylkeskommune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b="1" dirty="0" err="1"/>
              <a:t>Komsek</a:t>
            </a:r>
            <a:r>
              <a:rPr lang="nb-NO" b="1" dirty="0"/>
              <a:t> Trøndelag IKS, Steinkjer</a:t>
            </a:r>
          </a:p>
          <a:p>
            <a:pPr lvl="1"/>
            <a:r>
              <a:rPr lang="nb-NO" dirty="0"/>
              <a:t>4,6 årsverk, 5 ansatte</a:t>
            </a:r>
          </a:p>
          <a:p>
            <a:pPr lvl="1"/>
            <a:r>
              <a:rPr lang="nb-NO" dirty="0"/>
              <a:t>22 eierkommuner, inkl. Nord-Trøndelag fylkeskommune</a:t>
            </a:r>
          </a:p>
          <a:p>
            <a:pPr marL="457200" lvl="1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Fellestrekk: Begge dannet i 2005</a:t>
            </a:r>
            <a:r>
              <a:rPr lang="nb-NO"/>
              <a:t>, hadde fylkeskommunen </a:t>
            </a:r>
            <a:r>
              <a:rPr lang="nb-NO" dirty="0"/>
              <a:t>som største eier, stor stabilitet i personalet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99DFBE68-16E9-44DB-AC97-E1B1AC2DE197}"/>
              </a:ext>
            </a:extLst>
          </p:cNvPr>
          <p:cNvSpPr txBox="1"/>
          <p:nvPr/>
        </p:nvSpPr>
        <p:spPr>
          <a:xfrm>
            <a:off x="135467" y="6324600"/>
            <a:ext cx="3361266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2C1BE1C6-C9E8-4423-B84E-E778E1E29C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579" y="6176963"/>
            <a:ext cx="1759209" cy="422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793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ilde Ã¥ fargelegge bok">
            <a:extLst>
              <a:ext uri="{FF2B5EF4-FFF2-40B4-BE49-F238E27FC236}">
                <a16:creationId xmlns:a16="http://schemas.microsoft.com/office/drawing/2014/main" id="{F5D9CCED-7290-41A6-91B2-120A3BBB66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506" y="2339702"/>
            <a:ext cx="3160294" cy="446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4B57AE56-8447-4890-96D6-EB6F2BCBBDFF}"/>
              </a:ext>
            </a:extLst>
          </p:cNvPr>
          <p:cNvSpPr txBox="1"/>
          <p:nvPr/>
        </p:nvSpPr>
        <p:spPr>
          <a:xfrm rot="21048527">
            <a:off x="8776301" y="3632451"/>
            <a:ext cx="22573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Forslag til sammenslåing av </a:t>
            </a:r>
            <a:r>
              <a:rPr lang="nb-NO" sz="1200" dirty="0" err="1"/>
              <a:t>Komsek</a:t>
            </a:r>
            <a:r>
              <a:rPr lang="nb-NO" sz="1200" dirty="0"/>
              <a:t> Trøndelag IKS og Kontrollutvalgssekretariat Midt-Norge IKS</a:t>
            </a:r>
          </a:p>
          <a:p>
            <a:endParaRPr lang="nb-NO" sz="1200" dirty="0"/>
          </a:p>
          <a:p>
            <a:pPr algn="ctr"/>
            <a:r>
              <a:rPr lang="nb-NO" sz="1000" dirty="0"/>
              <a:t>Forslag fra administrativ arbeidsgruppe</a:t>
            </a:r>
          </a:p>
          <a:p>
            <a:pPr algn="ctr"/>
            <a:r>
              <a:rPr lang="nb-NO" sz="1000" dirty="0"/>
              <a:t>19. Januar 2017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8F05A31-AF33-4069-9D51-8B299C5B4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Før I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162B96B-7C8E-44CA-B254-2FEDA1FAE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nb-NO" dirty="0"/>
              <a:t>Fylkessammenslåing april 2016</a:t>
            </a:r>
          </a:p>
          <a:p>
            <a:r>
              <a:rPr lang="nb-NO" dirty="0"/>
              <a:t>Representantskapsvedtak i sekretariatene i mai og september 2016</a:t>
            </a:r>
          </a:p>
          <a:p>
            <a:r>
              <a:rPr lang="nb-NO" dirty="0"/>
              <a:t>Høsten 2016 startet arbeidet med å utrede</a:t>
            </a:r>
          </a:p>
          <a:p>
            <a:pPr lvl="1"/>
            <a:r>
              <a:rPr lang="nb-NO" dirty="0"/>
              <a:t>Selskapsform</a:t>
            </a:r>
          </a:p>
          <a:p>
            <a:pPr lvl="1"/>
            <a:r>
              <a:rPr lang="nb-NO" dirty="0"/>
              <a:t>Økonomi</a:t>
            </a:r>
          </a:p>
          <a:p>
            <a:pPr lvl="1"/>
            <a:r>
              <a:rPr lang="nb-NO" dirty="0"/>
              <a:t>Ansattes rettigheter</a:t>
            </a:r>
          </a:p>
          <a:p>
            <a:pPr lvl="1"/>
            <a:r>
              <a:rPr lang="nb-NO" dirty="0"/>
              <a:t>Forslag til ny selskapsavtale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99DFBE68-16E9-44DB-AC97-E1B1AC2DE197}"/>
              </a:ext>
            </a:extLst>
          </p:cNvPr>
          <p:cNvSpPr txBox="1"/>
          <p:nvPr/>
        </p:nvSpPr>
        <p:spPr>
          <a:xfrm>
            <a:off x="135467" y="6324600"/>
            <a:ext cx="3361266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2C1BE1C6-C9E8-4423-B84E-E778E1E29C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579" y="6176963"/>
            <a:ext cx="1759209" cy="422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464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8F05A31-AF33-4069-9D51-8B299C5B4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b-NO"/>
              <a:t>Før II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162B96B-7C8E-44CA-B254-2FEDA1FAE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Januar 2017: 	Arbeidsgruppas forslag styrebehandles i nord og sør, 			styrene innstiller til representantskapene</a:t>
            </a:r>
          </a:p>
          <a:p>
            <a:r>
              <a:rPr lang="nb-NO" dirty="0"/>
              <a:t>Februar 2017: 	Representantskapene behandler styrenes forslag og 			innstiller til kommunestyrene/fylkestingene</a:t>
            </a:r>
          </a:p>
          <a:p>
            <a:r>
              <a:rPr lang="nb-NO" dirty="0"/>
              <a:t>August 2017: 	Nytt representantskap trer sammen</a:t>
            </a:r>
          </a:p>
          <a:p>
            <a:r>
              <a:rPr lang="nb-NO" dirty="0"/>
              <a:t>Desember 2017	Daglig leder ansatt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99DFBE68-16E9-44DB-AC97-E1B1AC2DE197}"/>
              </a:ext>
            </a:extLst>
          </p:cNvPr>
          <p:cNvSpPr txBox="1"/>
          <p:nvPr/>
        </p:nvSpPr>
        <p:spPr>
          <a:xfrm>
            <a:off x="135467" y="6324600"/>
            <a:ext cx="3361266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2C1BE1C6-C9E8-4423-B84E-E778E1E29C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579" y="6176963"/>
            <a:ext cx="1759209" cy="422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806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B99302-C210-4C84-8F07-76779F3B6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3668" y="803325"/>
            <a:ext cx="5314536" cy="1325563"/>
          </a:xfrm>
        </p:spPr>
        <p:txBody>
          <a:bodyPr>
            <a:normAutofit/>
          </a:bodyPr>
          <a:lstStyle/>
          <a:p>
            <a:r>
              <a:rPr lang="nb-NO" dirty="0"/>
              <a:t>1. Januar 2018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0D60ECE-8986-45DC-B7FE-EC7699B46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438829" cy="5840278"/>
          </a:xfrm>
          <a:custGeom>
            <a:avLst/>
            <a:gdLst>
              <a:gd name="connsiteX0" fmla="*/ 0 w 5438829"/>
              <a:gd name="connsiteY0" fmla="*/ 0 h 5840278"/>
              <a:gd name="connsiteX1" fmla="*/ 4466700 w 5438829"/>
              <a:gd name="connsiteY1" fmla="*/ 0 h 5840278"/>
              <a:gd name="connsiteX2" fmla="*/ 4652178 w 5438829"/>
              <a:gd name="connsiteY2" fmla="*/ 204077 h 5840278"/>
              <a:gd name="connsiteX3" fmla="*/ 5438829 w 5438829"/>
              <a:gd name="connsiteY3" fmla="*/ 2395363 h 5840278"/>
              <a:gd name="connsiteX4" fmla="*/ 1993914 w 5438829"/>
              <a:gd name="connsiteY4" fmla="*/ 5840278 h 5840278"/>
              <a:gd name="connsiteX5" fmla="*/ 67829 w 5438829"/>
              <a:gd name="connsiteY5" fmla="*/ 5251941 h 5840278"/>
              <a:gd name="connsiteX6" fmla="*/ 0 w 5438829"/>
              <a:gd name="connsiteY6" fmla="*/ 5201220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8829" h="5840278">
                <a:moveTo>
                  <a:pt x="0" y="0"/>
                </a:moveTo>
                <a:lnTo>
                  <a:pt x="4466700" y="0"/>
                </a:lnTo>
                <a:lnTo>
                  <a:pt x="4652178" y="204077"/>
                </a:lnTo>
                <a:cubicBezTo>
                  <a:pt x="5143616" y="799562"/>
                  <a:pt x="5438829" y="1562987"/>
                  <a:pt x="5438829" y="2395363"/>
                </a:cubicBezTo>
                <a:cubicBezTo>
                  <a:pt x="5438829" y="4297937"/>
                  <a:pt x="3896488" y="5840278"/>
                  <a:pt x="1993914" y="5840278"/>
                </a:cubicBezTo>
                <a:cubicBezTo>
                  <a:pt x="1280449" y="5840278"/>
                  <a:pt x="617641" y="5623387"/>
                  <a:pt x="67829" y="5251941"/>
                </a:cubicBezTo>
                <a:lnTo>
                  <a:pt x="0" y="520122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6964194-5878-40D2-8EC0-DDC58387F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269134" cy="5654940"/>
          </a:xfrm>
          <a:custGeom>
            <a:avLst/>
            <a:gdLst>
              <a:gd name="connsiteX0" fmla="*/ 0 w 5269134"/>
              <a:gd name="connsiteY0" fmla="*/ 0 h 5654940"/>
              <a:gd name="connsiteX1" fmla="*/ 4227767 w 5269134"/>
              <a:gd name="connsiteY1" fmla="*/ 0 h 5654940"/>
              <a:gd name="connsiteX2" fmla="*/ 4312042 w 5269134"/>
              <a:gd name="connsiteY2" fmla="*/ 76595 h 5654940"/>
              <a:gd name="connsiteX3" fmla="*/ 5269134 w 5269134"/>
              <a:gd name="connsiteY3" fmla="*/ 2387221 h 5654940"/>
              <a:gd name="connsiteX4" fmla="*/ 2001415 w 5269134"/>
              <a:gd name="connsiteY4" fmla="*/ 5654940 h 5654940"/>
              <a:gd name="connsiteX5" fmla="*/ 198928 w 5269134"/>
              <a:gd name="connsiteY5" fmla="*/ 5113274 h 5654940"/>
              <a:gd name="connsiteX6" fmla="*/ 0 w 5269134"/>
              <a:gd name="connsiteY6" fmla="*/ 4969563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69134" h="5654940">
                <a:moveTo>
                  <a:pt x="0" y="0"/>
                </a:moveTo>
                <a:lnTo>
                  <a:pt x="4227767" y="0"/>
                </a:lnTo>
                <a:lnTo>
                  <a:pt x="4312042" y="76595"/>
                </a:lnTo>
                <a:cubicBezTo>
                  <a:pt x="4903383" y="667936"/>
                  <a:pt x="5269134" y="1484866"/>
                  <a:pt x="5269134" y="2387221"/>
                </a:cubicBezTo>
                <a:cubicBezTo>
                  <a:pt x="5269134" y="4191932"/>
                  <a:pt x="3806126" y="5654940"/>
                  <a:pt x="2001415" y="5654940"/>
                </a:cubicBezTo>
                <a:cubicBezTo>
                  <a:pt x="1335223" y="5654940"/>
                  <a:pt x="715593" y="5455584"/>
                  <a:pt x="198928" y="5113274"/>
                </a:cubicBezTo>
                <a:lnTo>
                  <a:pt x="0" y="49695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CF7EC1F9-48E7-46E7-892E-7075325F9E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1733" y="543135"/>
            <a:ext cx="3835488" cy="3835488"/>
          </a:xfrm>
          <a:prstGeom prst="rect">
            <a:avLst/>
          </a:prstGeom>
        </p:spPr>
      </p:pic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236F0F2-0DF8-4204-B645-A51521DA0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3667" y="2279018"/>
            <a:ext cx="5314543" cy="3375920"/>
          </a:xfrm>
        </p:spPr>
        <p:txBody>
          <a:bodyPr anchor="t">
            <a:normAutofit/>
          </a:bodyPr>
          <a:lstStyle/>
          <a:p>
            <a:r>
              <a:rPr lang="nb-NO" sz="2400" dirty="0"/>
              <a:t>Konsek Trøndelag i drift!</a:t>
            </a:r>
          </a:p>
        </p:txBody>
      </p:sp>
    </p:spTree>
    <p:extLst>
      <p:ext uri="{BB962C8B-B14F-4D97-AF65-F5344CB8AC3E}">
        <p14:creationId xmlns:p14="http://schemas.microsoft.com/office/powerpoint/2010/main" val="28531511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8F05A31-AF33-4069-9D51-8B299C5B4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b-NO"/>
              <a:t>Under I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162B96B-7C8E-44CA-B254-2FEDA1FAE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nb-NO" sz="2800" dirty="0"/>
              <a:t>Internt</a:t>
            </a:r>
          </a:p>
          <a:p>
            <a:pPr marL="457200" lvl="1" indent="0">
              <a:buNone/>
            </a:pPr>
            <a:endParaRPr lang="nb-NO" u="sng" dirty="0"/>
          </a:p>
          <a:p>
            <a:pPr marL="457200" lvl="1" indent="0">
              <a:buNone/>
            </a:pPr>
            <a:r>
              <a:rPr lang="nb-NO" u="sng" dirty="0"/>
              <a:t>Første halvår</a:t>
            </a:r>
          </a:p>
          <a:p>
            <a:pPr lvl="1"/>
            <a:r>
              <a:rPr lang="nb-NO" dirty="0"/>
              <a:t>Dataproblemer</a:t>
            </a:r>
          </a:p>
          <a:p>
            <a:pPr lvl="1"/>
            <a:r>
              <a:rPr lang="nb-NO" dirty="0"/>
              <a:t>Ferdig med strategi og en del styrende dokumenter</a:t>
            </a:r>
          </a:p>
          <a:p>
            <a:pPr lvl="1"/>
            <a:r>
              <a:rPr lang="nb-NO" dirty="0"/>
              <a:t>Representantskapet ber om ny modell for honorarberegning</a:t>
            </a:r>
          </a:p>
          <a:p>
            <a:pPr lvl="1"/>
            <a:r>
              <a:rPr lang="nb-NO" dirty="0"/>
              <a:t>Konsulentene kommer!</a:t>
            </a:r>
            <a:r>
              <a:rPr lang="nb-NO" sz="1000" dirty="0"/>
              <a:t> (om en stund)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99DFBE68-16E9-44DB-AC97-E1B1AC2DE197}"/>
              </a:ext>
            </a:extLst>
          </p:cNvPr>
          <p:cNvSpPr txBox="1"/>
          <p:nvPr/>
        </p:nvSpPr>
        <p:spPr>
          <a:xfrm>
            <a:off x="135467" y="6324600"/>
            <a:ext cx="3361266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2C1BE1C6-C9E8-4423-B84E-E778E1E29C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579" y="6176963"/>
            <a:ext cx="1759209" cy="422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52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8F05A31-AF33-4069-9D51-8B299C5B4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Under II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162B96B-7C8E-44CA-B254-2FEDA1FAE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nb-NO" sz="2800" dirty="0"/>
              <a:t>Internt</a:t>
            </a:r>
          </a:p>
          <a:p>
            <a:pPr marL="457200" lvl="1" indent="0">
              <a:buNone/>
            </a:pPr>
            <a:endParaRPr lang="nb-NO" u="sng" dirty="0"/>
          </a:p>
          <a:p>
            <a:pPr marL="457200" lvl="1" indent="0">
              <a:buNone/>
            </a:pPr>
            <a:r>
              <a:rPr lang="nb-NO" u="sng" dirty="0"/>
              <a:t>Andre halvår</a:t>
            </a:r>
          </a:p>
          <a:p>
            <a:pPr lvl="1"/>
            <a:r>
              <a:rPr lang="nb-NO" dirty="0"/>
              <a:t>Mer faglig fokus</a:t>
            </a:r>
          </a:p>
          <a:p>
            <a:pPr lvl="1"/>
            <a:r>
              <a:rPr lang="nb-NO" dirty="0"/>
              <a:t>Ferdig med handlingsplan og flere styrende dokumenter</a:t>
            </a:r>
          </a:p>
          <a:p>
            <a:pPr lvl="1"/>
            <a:r>
              <a:rPr lang="nb-NO" dirty="0"/>
              <a:t>Lønnsforhandlinger med samordning av lønnsnivå</a:t>
            </a:r>
          </a:p>
          <a:p>
            <a:pPr marL="457200" lvl="1" indent="0">
              <a:buNone/>
            </a:pPr>
            <a:endParaRPr lang="nb-NO" dirty="0"/>
          </a:p>
          <a:p>
            <a:pPr lvl="0"/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99DFBE68-16E9-44DB-AC97-E1B1AC2DE197}"/>
              </a:ext>
            </a:extLst>
          </p:cNvPr>
          <p:cNvSpPr txBox="1"/>
          <p:nvPr/>
        </p:nvSpPr>
        <p:spPr>
          <a:xfrm>
            <a:off x="135467" y="6324600"/>
            <a:ext cx="3361266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2C1BE1C6-C9E8-4423-B84E-E778E1E29C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579" y="6176963"/>
            <a:ext cx="1759209" cy="422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19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8F05A31-AF33-4069-9D51-8B299C5B4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Under III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162B96B-7C8E-44CA-B254-2FEDA1FAE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nb-NO" dirty="0"/>
              <a:t>Forholdet til revisjonen</a:t>
            </a:r>
          </a:p>
          <a:p>
            <a:pPr lvl="1"/>
            <a:r>
              <a:rPr lang="nb-NO" dirty="0"/>
              <a:t>Nytt bestillingsregime for revisjonsarbeid</a:t>
            </a:r>
          </a:p>
          <a:p>
            <a:pPr lvl="1"/>
            <a:r>
              <a:rPr lang="nb-NO" dirty="0"/>
              <a:t>Diskusjon om hvem som skal utføre overordnet analyse</a:t>
            </a:r>
          </a:p>
          <a:p>
            <a:pPr lvl="1"/>
            <a:r>
              <a:rPr lang="nb-NO" dirty="0"/>
              <a:t>«</a:t>
            </a:r>
            <a:r>
              <a:rPr lang="nb-NO" dirty="0" err="1"/>
              <a:t>Skillsmisse</a:t>
            </a:r>
            <a:r>
              <a:rPr lang="nb-NO" dirty="0"/>
              <a:t>»</a:t>
            </a:r>
          </a:p>
          <a:p>
            <a:pPr lvl="1"/>
            <a:endParaRPr lang="nb-NO" dirty="0"/>
          </a:p>
          <a:p>
            <a:pPr lvl="1"/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99DFBE68-16E9-44DB-AC97-E1B1AC2DE197}"/>
              </a:ext>
            </a:extLst>
          </p:cNvPr>
          <p:cNvSpPr txBox="1"/>
          <p:nvPr/>
        </p:nvSpPr>
        <p:spPr>
          <a:xfrm>
            <a:off x="135467" y="6324600"/>
            <a:ext cx="3361266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2C1BE1C6-C9E8-4423-B84E-E778E1E29C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579" y="6176963"/>
            <a:ext cx="1759209" cy="422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567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8F05A31-AF33-4069-9D51-8B299C5B4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Under IV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162B96B-7C8E-44CA-B254-2FEDA1FAE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Forholdet til eierne</a:t>
            </a:r>
          </a:p>
          <a:p>
            <a:pPr lvl="1"/>
            <a:r>
              <a:rPr lang="nb-NO" dirty="0"/>
              <a:t>Ny honorarmodell</a:t>
            </a:r>
          </a:p>
          <a:p>
            <a:pPr lvl="1"/>
            <a:r>
              <a:rPr lang="nb-NO" dirty="0"/>
              <a:t>Ny ressursfordeling</a:t>
            </a:r>
          </a:p>
          <a:p>
            <a:pPr lvl="1"/>
            <a:r>
              <a:rPr lang="nb-NO" dirty="0"/>
              <a:t>Endret eiersammensetning (kommunereform) 2020 og 2021</a:t>
            </a:r>
          </a:p>
          <a:p>
            <a:pPr marL="457200" lvl="1" indent="0">
              <a:buNone/>
            </a:pPr>
            <a:endParaRPr lang="nb-NO" dirty="0"/>
          </a:p>
          <a:p>
            <a:pPr lvl="1"/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99DFBE68-16E9-44DB-AC97-E1B1AC2DE197}"/>
              </a:ext>
            </a:extLst>
          </p:cNvPr>
          <p:cNvSpPr txBox="1"/>
          <p:nvPr/>
        </p:nvSpPr>
        <p:spPr>
          <a:xfrm>
            <a:off x="135467" y="6324600"/>
            <a:ext cx="3361266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2C1BE1C6-C9E8-4423-B84E-E778E1E29C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579" y="6176963"/>
            <a:ext cx="1759209" cy="422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675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sjonering av sekretariat - før, under og etter - et case.pptx" id="{E591D082-97D6-4083-8E49-E8898D391220}" vid="{7600157C-0156-4DA1-B615-908E7D77589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595</Words>
  <Application>Microsoft Office PowerPoint</Application>
  <PresentationFormat>Widescreen</PresentationFormat>
  <Paragraphs>122</Paragraphs>
  <Slides>12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Office-tema</vt:lpstr>
      <vt:lpstr>Fusjonering av sekretariat  før, under og etter </vt:lpstr>
      <vt:lpstr>To ganske like selskap</vt:lpstr>
      <vt:lpstr>Før I</vt:lpstr>
      <vt:lpstr>Før II</vt:lpstr>
      <vt:lpstr>1. Januar 2018</vt:lpstr>
      <vt:lpstr>Under I</vt:lpstr>
      <vt:lpstr>Under II</vt:lpstr>
      <vt:lpstr>Under III</vt:lpstr>
      <vt:lpstr>Under IV</vt:lpstr>
      <vt:lpstr>26. mars 2019</vt:lpstr>
      <vt:lpstr>Noen tips</vt:lpstr>
      <vt:lpstr>Etter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Fusjonering av sekretariat  før, under og etter </dc:title>
  <dc:creator>Torbjørn Berglann</dc:creator>
  <cp:lastModifiedBy>Anne-Karin Femanger Pettersen</cp:lastModifiedBy>
  <cp:revision>20</cp:revision>
  <dcterms:created xsi:type="dcterms:W3CDTF">2019-03-23T18:06:08Z</dcterms:created>
  <dcterms:modified xsi:type="dcterms:W3CDTF">2019-03-26T21:22:40Z</dcterms:modified>
</cp:coreProperties>
</file>