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96" r:id="rId5"/>
    <p:sldId id="325" r:id="rId6"/>
    <p:sldId id="324" r:id="rId7"/>
    <p:sldId id="315" r:id="rId8"/>
    <p:sldId id="297" r:id="rId9"/>
    <p:sldId id="310" r:id="rId10"/>
    <p:sldId id="298" r:id="rId11"/>
    <p:sldId id="322" r:id="rId12"/>
    <p:sldId id="299" r:id="rId13"/>
    <p:sldId id="301" r:id="rId14"/>
    <p:sldId id="303" r:id="rId15"/>
    <p:sldId id="306" r:id="rId16"/>
    <p:sldId id="300" r:id="rId17"/>
    <p:sldId id="302" r:id="rId18"/>
    <p:sldId id="304" r:id="rId19"/>
    <p:sldId id="317" r:id="rId20"/>
    <p:sldId id="320" r:id="rId21"/>
    <p:sldId id="316" r:id="rId22"/>
    <p:sldId id="308" r:id="rId23"/>
    <p:sldId id="318" r:id="rId24"/>
    <p:sldId id="323" r:id="rId25"/>
    <p:sldId id="305" r:id="rId26"/>
    <p:sldId id="319" r:id="rId27"/>
    <p:sldId id="309" r:id="rId28"/>
    <p:sldId id="307" r:id="rId29"/>
    <p:sldId id="321" r:id="rId30"/>
    <p:sldId id="312" r:id="rId31"/>
  </p:sldIdLst>
  <p:sldSz cx="9144000" cy="6858000" type="screen4x3"/>
  <p:notesSz cx="6670675" cy="9929813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3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="" xmlns:a16="http://schemas.microsoft.com/office/drawing/2014/main" id="{B6230264-051F-4B85-9FB7-1AC5D66820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1146" cy="498395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="" xmlns:a16="http://schemas.microsoft.com/office/drawing/2014/main" id="{C9FED8AC-8C6E-4F48-BBC0-E2844144FF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7971" y="1"/>
            <a:ext cx="2891146" cy="498395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pPr>
              <a:defRPr/>
            </a:pPr>
            <a:fld id="{E211A8F9-3232-4D15-931B-E52404FD2BDE}" type="datetimeFigureOut">
              <a:rPr lang="nb-NO"/>
              <a:pPr>
                <a:defRPr/>
              </a:pPr>
              <a:t>30.09.2019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="" xmlns:a16="http://schemas.microsoft.com/office/drawing/2014/main" id="{BC841B92-10E0-47E5-972A-5CF41136FC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418"/>
            <a:ext cx="2891146" cy="498395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="" xmlns:a16="http://schemas.microsoft.com/office/drawing/2014/main" id="{609AF410-9C02-46BC-A1AF-2DD47A50F49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7971" y="9431418"/>
            <a:ext cx="2891146" cy="498395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pPr>
              <a:defRPr/>
            </a:pPr>
            <a:fld id="{C961A2F3-BC88-4816-A6FB-A27D66D6D6C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06352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="" xmlns:a16="http://schemas.microsoft.com/office/drawing/2014/main" id="{544F4461-C24C-46C1-9EA6-BF52231BF2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1146" cy="49680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="" xmlns:a16="http://schemas.microsoft.com/office/drawing/2014/main" id="{EF5C5B43-2AEA-4BB1-B7B4-B7C747EC280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77971" y="0"/>
            <a:ext cx="2891146" cy="49680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858DC9-D60D-4D9A-945A-6B50B7B1DBC2}" type="datetimeFigureOut">
              <a:rPr lang="nb-NO"/>
              <a:pPr>
                <a:defRPr/>
              </a:pPr>
              <a:t>30.09.2019</a:t>
            </a:fld>
            <a:endParaRPr lang="nb-NO" dirty="0"/>
          </a:p>
        </p:txBody>
      </p:sp>
      <p:sp>
        <p:nvSpPr>
          <p:cNvPr id="4" name="Plassholder for lysbilde 3">
            <a:extLst>
              <a:ext uri="{FF2B5EF4-FFF2-40B4-BE49-F238E27FC236}">
                <a16:creationId xmlns="" xmlns:a16="http://schemas.microsoft.com/office/drawing/2014/main" id="{E126C0E3-CDD7-4117-A1FE-8D20CF6ABE6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pPr lvl="0"/>
            <a:endParaRPr lang="nb-NO" noProof="0" dirty="0"/>
          </a:p>
        </p:txBody>
      </p:sp>
      <p:sp>
        <p:nvSpPr>
          <p:cNvPr id="5" name="Plassholder for notater 4">
            <a:extLst>
              <a:ext uri="{FF2B5EF4-FFF2-40B4-BE49-F238E27FC236}">
                <a16:creationId xmlns="" xmlns:a16="http://schemas.microsoft.com/office/drawing/2014/main" id="{8A5CB598-78D1-4649-8B34-7B92E06F6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7068" y="4717297"/>
            <a:ext cx="5336540" cy="4468099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="" xmlns:a16="http://schemas.microsoft.com/office/drawing/2014/main" id="{AC349180-E1F6-457C-98DC-191F8B29C12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1417"/>
            <a:ext cx="2891146" cy="496809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="" xmlns:a16="http://schemas.microsoft.com/office/drawing/2014/main" id="{D9B75EEE-2E0D-4954-BCFB-3CF0299FD8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7971" y="9431417"/>
            <a:ext cx="2891146" cy="496809"/>
          </a:xfrm>
          <a:prstGeom prst="rect">
            <a:avLst/>
          </a:prstGeom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4B5C205-0E9B-4B59-9EE8-B5EFEFC3E140}" type="slidenum">
              <a:rPr lang="nb-NO" altLang="nb-NO"/>
              <a:pPr>
                <a:defRPr/>
              </a:pPr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3513766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ssholder for lysbild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Plassholder for notat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altLang="nb-NO"/>
          </a:p>
        </p:txBody>
      </p:sp>
      <p:sp>
        <p:nvSpPr>
          <p:cNvPr id="5124" name="Plassholder for lysbildenumm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7378" indent="-283607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34428" indent="-226886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88199" indent="-226886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41970" indent="-226886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C0B43-5B37-48B0-BD9C-4CB966B59A65}" type="slidenum">
              <a:rPr lang="nb-NO" altLang="nb-NO" smtClean="0"/>
              <a:pPr/>
              <a:t>1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21061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01C5DD40-0DF4-47D0-91CE-A94C5BD9F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4BDD9-3686-4474-8839-F647AB57F95F}" type="datetimeFigureOut">
              <a:rPr lang="nb-NO"/>
              <a:pPr>
                <a:defRPr/>
              </a:pPr>
              <a:t>30.09.2019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46047DC8-8867-49D6-ABC5-209129A95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0A4CCAD2-7DAA-4021-A3B6-CC71DD89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20E22-D67C-4BA1-859A-5D7586DA6CC9}" type="slidenum">
              <a:rPr lang="nb-NO" altLang="nb-NO"/>
              <a:pPr>
                <a:defRPr/>
              </a:pPr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44486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01C5DD40-0DF4-47D0-91CE-A94C5BD9F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BB15B-557D-441B-818E-B0D818710428}" type="datetimeFigureOut">
              <a:rPr lang="nb-NO"/>
              <a:pPr>
                <a:defRPr/>
              </a:pPr>
              <a:t>30.09.2019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46047DC8-8867-49D6-ABC5-209129A95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0A4CCAD2-7DAA-4021-A3B6-CC71DD89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A37C5-B2C3-4351-8364-B60FB1BADF19}" type="slidenum">
              <a:rPr lang="nb-NO" altLang="nb-NO"/>
              <a:pPr>
                <a:defRPr/>
              </a:pPr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133673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01C5DD40-0DF4-47D0-91CE-A94C5BD9F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D42DC-F6AC-47A3-8ABC-B69AF3940942}" type="datetimeFigureOut">
              <a:rPr lang="nb-NO"/>
              <a:pPr>
                <a:defRPr/>
              </a:pPr>
              <a:t>30.09.2019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46047DC8-8867-49D6-ABC5-209129A95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0A4CCAD2-7DAA-4021-A3B6-CC71DD89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0C1AE-3BCC-4BA5-A5E3-0B00A33BCFE4}" type="slidenum">
              <a:rPr lang="nb-NO" altLang="nb-NO"/>
              <a:pPr>
                <a:defRPr/>
              </a:pPr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316964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01C5DD40-0DF4-47D0-91CE-A94C5BD9F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11CC2-9690-4280-8E1D-041C7779383F}" type="datetimeFigureOut">
              <a:rPr lang="nb-NO"/>
              <a:pPr>
                <a:defRPr/>
              </a:pPr>
              <a:t>30.09.2019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46047DC8-8867-49D6-ABC5-209129A95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0A4CCAD2-7DAA-4021-A3B6-CC71DD89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369A4-091D-45F7-AC6C-1672A1CE5802}" type="slidenum">
              <a:rPr lang="nb-NO" altLang="nb-NO"/>
              <a:pPr>
                <a:defRPr/>
              </a:pPr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82693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01C5DD40-0DF4-47D0-91CE-A94C5BD9F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548AB-35D5-490A-B0CD-6243197B071A}" type="datetimeFigureOut">
              <a:rPr lang="nb-NO"/>
              <a:pPr>
                <a:defRPr/>
              </a:pPr>
              <a:t>30.09.2019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46047DC8-8867-49D6-ABC5-209129A95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0A4CCAD2-7DAA-4021-A3B6-CC71DD89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D95DA-7FF0-48D0-846A-62EA295B3873}" type="slidenum">
              <a:rPr lang="nb-NO" altLang="nb-NO"/>
              <a:pPr>
                <a:defRPr/>
              </a:pPr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330514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9933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9933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dato 3">
            <a:extLst>
              <a:ext uri="{FF2B5EF4-FFF2-40B4-BE49-F238E27FC236}">
                <a16:creationId xmlns="" xmlns:a16="http://schemas.microsoft.com/office/drawing/2014/main" id="{01C5DD40-0DF4-47D0-91CE-A94C5BD9F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69730-7D80-4D72-9AAB-AF4ED31ED5DE}" type="datetimeFigureOut">
              <a:rPr lang="nb-NO"/>
              <a:pPr>
                <a:defRPr/>
              </a:pPr>
              <a:t>30.09.2019</a:t>
            </a:fld>
            <a:endParaRPr lang="nb-NO" dirty="0"/>
          </a:p>
        </p:txBody>
      </p:sp>
      <p:sp>
        <p:nvSpPr>
          <p:cNvPr id="6" name="Plassholder for bunntekst 4">
            <a:extLst>
              <a:ext uri="{FF2B5EF4-FFF2-40B4-BE49-F238E27FC236}">
                <a16:creationId xmlns="" xmlns:a16="http://schemas.microsoft.com/office/drawing/2014/main" id="{46047DC8-8867-49D6-ABC5-209129A95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>
            <a:extLst>
              <a:ext uri="{FF2B5EF4-FFF2-40B4-BE49-F238E27FC236}">
                <a16:creationId xmlns="" xmlns:a16="http://schemas.microsoft.com/office/drawing/2014/main" id="{0A4CCAD2-7DAA-4021-A3B6-CC71DD89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5D0E2-092F-4D5C-830B-0B57EE154723}" type="slidenum">
              <a:rPr lang="nb-NO" altLang="nb-NO"/>
              <a:pPr>
                <a:defRPr/>
              </a:pPr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1080028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67544" y="2132856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852937"/>
            <a:ext cx="4040188" cy="32732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4008" y="2132856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852935"/>
            <a:ext cx="4041775" cy="3273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Plassholder for dato 3">
            <a:extLst>
              <a:ext uri="{FF2B5EF4-FFF2-40B4-BE49-F238E27FC236}">
                <a16:creationId xmlns="" xmlns:a16="http://schemas.microsoft.com/office/drawing/2014/main" id="{01C5DD40-0DF4-47D0-91CE-A94C5BD9F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AE053-DC4B-4773-8855-07A4911D59D0}" type="datetimeFigureOut">
              <a:rPr lang="nb-NO"/>
              <a:pPr>
                <a:defRPr/>
              </a:pPr>
              <a:t>30.09.2019</a:t>
            </a:fld>
            <a:endParaRPr lang="nb-NO" dirty="0"/>
          </a:p>
        </p:txBody>
      </p:sp>
      <p:sp>
        <p:nvSpPr>
          <p:cNvPr id="8" name="Plassholder for bunntekst 4">
            <a:extLst>
              <a:ext uri="{FF2B5EF4-FFF2-40B4-BE49-F238E27FC236}">
                <a16:creationId xmlns="" xmlns:a16="http://schemas.microsoft.com/office/drawing/2014/main" id="{46047DC8-8867-49D6-ABC5-209129A95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>
            <a:extLst>
              <a:ext uri="{FF2B5EF4-FFF2-40B4-BE49-F238E27FC236}">
                <a16:creationId xmlns="" xmlns:a16="http://schemas.microsoft.com/office/drawing/2014/main" id="{0A4CCAD2-7DAA-4021-A3B6-CC71DD89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A73FE-D34B-404E-B462-F15D56B66EF5}" type="slidenum">
              <a:rPr lang="nb-NO" altLang="nb-NO"/>
              <a:pPr>
                <a:defRPr/>
              </a:pPr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385075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3">
            <a:extLst>
              <a:ext uri="{FF2B5EF4-FFF2-40B4-BE49-F238E27FC236}">
                <a16:creationId xmlns="" xmlns:a16="http://schemas.microsoft.com/office/drawing/2014/main" id="{01C5DD40-0DF4-47D0-91CE-A94C5BD9F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A6DC9-787F-455D-9F2D-B1DDED1CD9EA}" type="datetimeFigureOut">
              <a:rPr lang="nb-NO"/>
              <a:pPr>
                <a:defRPr/>
              </a:pPr>
              <a:t>30.09.2019</a:t>
            </a:fld>
            <a:endParaRPr lang="nb-NO" dirty="0"/>
          </a:p>
        </p:txBody>
      </p:sp>
      <p:sp>
        <p:nvSpPr>
          <p:cNvPr id="4" name="Plassholder for bunntekst 4">
            <a:extLst>
              <a:ext uri="{FF2B5EF4-FFF2-40B4-BE49-F238E27FC236}">
                <a16:creationId xmlns="" xmlns:a16="http://schemas.microsoft.com/office/drawing/2014/main" id="{46047DC8-8867-49D6-ABC5-209129A95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>
            <a:extLst>
              <a:ext uri="{FF2B5EF4-FFF2-40B4-BE49-F238E27FC236}">
                <a16:creationId xmlns="" xmlns:a16="http://schemas.microsoft.com/office/drawing/2014/main" id="{0A4CCAD2-7DAA-4021-A3B6-CC71DD89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A5767-460C-48A0-95E1-31EF2AD4A677}" type="slidenum">
              <a:rPr lang="nb-NO" altLang="nb-NO"/>
              <a:pPr>
                <a:defRPr/>
              </a:pPr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48323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>
            <a:extLst>
              <a:ext uri="{FF2B5EF4-FFF2-40B4-BE49-F238E27FC236}">
                <a16:creationId xmlns="" xmlns:a16="http://schemas.microsoft.com/office/drawing/2014/main" id="{01C5DD40-0DF4-47D0-91CE-A94C5BD9F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6D2D-5F93-426E-B6FA-91AE614BBAC8}" type="datetimeFigureOut">
              <a:rPr lang="nb-NO"/>
              <a:pPr>
                <a:defRPr/>
              </a:pPr>
              <a:t>30.09.2019</a:t>
            </a:fld>
            <a:endParaRPr lang="nb-NO" dirty="0"/>
          </a:p>
        </p:txBody>
      </p:sp>
      <p:sp>
        <p:nvSpPr>
          <p:cNvPr id="3" name="Plassholder for bunntekst 4">
            <a:extLst>
              <a:ext uri="{FF2B5EF4-FFF2-40B4-BE49-F238E27FC236}">
                <a16:creationId xmlns="" xmlns:a16="http://schemas.microsoft.com/office/drawing/2014/main" id="{46047DC8-8867-49D6-ABC5-209129A95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>
            <a:extLst>
              <a:ext uri="{FF2B5EF4-FFF2-40B4-BE49-F238E27FC236}">
                <a16:creationId xmlns="" xmlns:a16="http://schemas.microsoft.com/office/drawing/2014/main" id="{0A4CCAD2-7DAA-4021-A3B6-CC71DD89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8D664-A9B3-491A-9543-1D1D08BCF9F2}" type="slidenum">
              <a:rPr lang="nb-NO" altLang="nb-NO"/>
              <a:pPr>
                <a:defRPr/>
              </a:pPr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229412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>
            <a:extLst>
              <a:ext uri="{FF2B5EF4-FFF2-40B4-BE49-F238E27FC236}">
                <a16:creationId xmlns="" xmlns:a16="http://schemas.microsoft.com/office/drawing/2014/main" id="{01C5DD40-0DF4-47D0-91CE-A94C5BD9F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45E10-0FA0-4743-ABF2-6558302610AD}" type="datetimeFigureOut">
              <a:rPr lang="nb-NO"/>
              <a:pPr>
                <a:defRPr/>
              </a:pPr>
              <a:t>30.09.2019</a:t>
            </a:fld>
            <a:endParaRPr lang="nb-NO" dirty="0"/>
          </a:p>
        </p:txBody>
      </p:sp>
      <p:sp>
        <p:nvSpPr>
          <p:cNvPr id="6" name="Plassholder for bunntekst 4">
            <a:extLst>
              <a:ext uri="{FF2B5EF4-FFF2-40B4-BE49-F238E27FC236}">
                <a16:creationId xmlns="" xmlns:a16="http://schemas.microsoft.com/office/drawing/2014/main" id="{46047DC8-8867-49D6-ABC5-209129A95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>
            <a:extLst>
              <a:ext uri="{FF2B5EF4-FFF2-40B4-BE49-F238E27FC236}">
                <a16:creationId xmlns="" xmlns:a16="http://schemas.microsoft.com/office/drawing/2014/main" id="{0A4CCAD2-7DAA-4021-A3B6-CC71DD89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A9085-20E3-4359-937D-D0A93BE253EF}" type="slidenum">
              <a:rPr lang="nb-NO" altLang="nb-NO"/>
              <a:pPr>
                <a:defRPr/>
              </a:pPr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9654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dirty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>
            <a:extLst>
              <a:ext uri="{FF2B5EF4-FFF2-40B4-BE49-F238E27FC236}">
                <a16:creationId xmlns="" xmlns:a16="http://schemas.microsoft.com/office/drawing/2014/main" id="{01C5DD40-0DF4-47D0-91CE-A94C5BD9F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CD7C8-AA3E-4478-B9CE-154701AB8B9A}" type="datetimeFigureOut">
              <a:rPr lang="nb-NO"/>
              <a:pPr>
                <a:defRPr/>
              </a:pPr>
              <a:t>30.09.2019</a:t>
            </a:fld>
            <a:endParaRPr lang="nb-NO" dirty="0"/>
          </a:p>
        </p:txBody>
      </p:sp>
      <p:sp>
        <p:nvSpPr>
          <p:cNvPr id="6" name="Plassholder for bunntekst 4">
            <a:extLst>
              <a:ext uri="{FF2B5EF4-FFF2-40B4-BE49-F238E27FC236}">
                <a16:creationId xmlns="" xmlns:a16="http://schemas.microsoft.com/office/drawing/2014/main" id="{46047DC8-8867-49D6-ABC5-209129A95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>
            <a:extLst>
              <a:ext uri="{FF2B5EF4-FFF2-40B4-BE49-F238E27FC236}">
                <a16:creationId xmlns="" xmlns:a16="http://schemas.microsoft.com/office/drawing/2014/main" id="{0A4CCAD2-7DAA-4021-A3B6-CC71DD89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58DFC-C497-4F04-BC41-B080EA427A28}" type="slidenum">
              <a:rPr lang="nb-NO" altLang="nb-NO"/>
              <a:pPr>
                <a:defRPr/>
              </a:pPr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3797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68313" y="1268413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01C5DD40-0DF4-47D0-91CE-A94C5BD9F8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EF7C76-30A3-42A0-B3DD-C29B9D55A02C}" type="datetimeFigureOut">
              <a:rPr lang="nb-NO"/>
              <a:pPr>
                <a:defRPr/>
              </a:pPr>
              <a:t>30.09.2019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46047DC8-8867-49D6-ABC5-209129A95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0A4CCAD2-7DAA-4021-A3B6-CC71DD891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70A7BA5-7BA7-404A-A3FD-B475687635DD}" type="slidenum">
              <a:rPr lang="nb-NO" altLang="nb-NO"/>
              <a:pPr>
                <a:defRPr/>
              </a:pPr>
              <a:t>‹#›</a:t>
            </a:fld>
            <a:endParaRPr lang="nb-NO" altLang="nb-NO" dirty="0"/>
          </a:p>
        </p:txBody>
      </p:sp>
      <p:graphicFrame>
        <p:nvGraphicFramePr>
          <p:cNvPr id="7" name="Plassholder for innhold 16">
            <a:extLst>
              <a:ext uri="{FF2B5EF4-FFF2-40B4-BE49-F238E27FC236}">
                <a16:creationId xmlns="" xmlns:a16="http://schemas.microsoft.com/office/drawing/2014/main" id="{D726E4BB-8EDA-4E02-B378-D60714E06F00}"/>
              </a:ext>
            </a:extLst>
          </p:cNvPr>
          <p:cNvGraphicFramePr>
            <a:graphicFrameLocks/>
          </p:cNvGraphicFramePr>
          <p:nvPr/>
        </p:nvGraphicFramePr>
        <p:xfrm>
          <a:off x="2459452" y="260648"/>
          <a:ext cx="6391275" cy="9900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26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485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900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n-NO" sz="1100" dirty="0">
                        <a:effectLst/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nb-NO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000" dirty="0">
                          <a:effectLst/>
                        </a:rPr>
                        <a:t>En møteplass for kommunale og fylkeskommunale kontrollutvalg og deres sekretariat.</a:t>
                      </a:r>
                      <a:endParaRPr lang="nb-NO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32485" algn="l"/>
                        </a:tabLst>
                      </a:pPr>
                      <a:r>
                        <a:rPr lang="nn-NO" sz="1100" dirty="0">
                          <a:effectLst/>
                        </a:rPr>
                        <a:t>	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32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260350"/>
            <a:ext cx="27971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tt linje 11"/>
          <p:cNvSpPr>
            <a:spLocks noChangeShapeType="1"/>
          </p:cNvSpPr>
          <p:nvPr/>
        </p:nvSpPr>
        <p:spPr bwMode="auto">
          <a:xfrm>
            <a:off x="250825" y="1087438"/>
            <a:ext cx="8569325" cy="0"/>
          </a:xfrm>
          <a:prstGeom prst="line">
            <a:avLst/>
          </a:prstGeom>
          <a:noFill/>
          <a:ln w="38100">
            <a:solidFill>
              <a:srgbClr val="E9A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www.nkrf.no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ovdata.no/dokument/NL/lov/2018-06-22-83/KAPITTEL_10#KAPITTEL_10" TargetMode="External"/><Relationship Id="rId2" Type="http://schemas.openxmlformats.org/officeDocument/2006/relationships/hyperlink" Target="https://www.ks.no/globalassets/Radmannens-internkontrol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krf.no/forvaltningsrevisjonsregistere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altLang="nb-NO" dirty="0" smtClean="0"/>
              <a:t>Kommunedirektørens </a:t>
            </a:r>
            <a:r>
              <a:rPr lang="nb-NO" altLang="nb-NO" dirty="0"/>
              <a:t>internkontroll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="" xmlns:a16="http://schemas.microsoft.com/office/drawing/2014/main" id="{07FBD97B-3E2A-4412-8140-36A968E428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n-NO"/>
              <a:t>Temabolk G</a:t>
            </a:r>
            <a:endParaRPr lang="nn-NO" dirty="0"/>
          </a:p>
          <a:p>
            <a:r>
              <a:rPr lang="nn-NO" dirty="0"/>
              <a:t>Forum for kontroll og tilsyn (FKT)</a:t>
            </a:r>
          </a:p>
          <a:p>
            <a:r>
              <a:rPr lang="nn-NO" dirty="0"/>
              <a:t>2019</a:t>
            </a:r>
          </a:p>
          <a:p>
            <a:pPr>
              <a:defRPr/>
            </a:pPr>
            <a:endParaRPr lang="nb-N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Lederansvar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Kommunedirektøren </a:t>
            </a:r>
            <a:r>
              <a:rPr lang="nn-NO" dirty="0"/>
              <a:t>kan </a:t>
            </a:r>
            <a:r>
              <a:rPr lang="nn-NO" dirty="0" err="1" smtClean="0"/>
              <a:t>ikke</a:t>
            </a:r>
            <a:r>
              <a:rPr lang="nn-NO" dirty="0" smtClean="0"/>
              <a:t> </a:t>
            </a:r>
            <a:r>
              <a:rPr lang="nn-NO" dirty="0"/>
              <a:t>rekke over alt </a:t>
            </a:r>
            <a:r>
              <a:rPr lang="nn-NO" dirty="0" smtClean="0"/>
              <a:t>personlig.</a:t>
            </a:r>
            <a:endParaRPr lang="nn-NO" dirty="0"/>
          </a:p>
          <a:p>
            <a:r>
              <a:rPr lang="nn-NO" dirty="0"/>
              <a:t>Men </a:t>
            </a:r>
            <a:r>
              <a:rPr lang="nn-NO" dirty="0" smtClean="0"/>
              <a:t>hun/han </a:t>
            </a:r>
            <a:r>
              <a:rPr lang="nn-NO" dirty="0"/>
              <a:t>skal </a:t>
            </a:r>
            <a:r>
              <a:rPr lang="nn-NO" dirty="0" smtClean="0"/>
              <a:t>likevel kunne fortelle </a:t>
            </a:r>
            <a:r>
              <a:rPr lang="nn-NO" dirty="0"/>
              <a:t>kommunestyret at det er «orden i </a:t>
            </a:r>
            <a:r>
              <a:rPr lang="nn-NO" dirty="0" err="1" smtClean="0"/>
              <a:t>eget</a:t>
            </a:r>
            <a:r>
              <a:rPr lang="nn-NO" dirty="0" smtClean="0"/>
              <a:t> </a:t>
            </a:r>
            <a:r>
              <a:rPr lang="nn-NO" dirty="0"/>
              <a:t>hus».</a:t>
            </a:r>
          </a:p>
          <a:p>
            <a:endParaRPr lang="nn-NO" dirty="0"/>
          </a:p>
          <a:p>
            <a:r>
              <a:rPr lang="nn-NO" b="1" dirty="0" smtClean="0"/>
              <a:t>Da </a:t>
            </a:r>
            <a:r>
              <a:rPr lang="nn-NO" b="1" dirty="0"/>
              <a:t>kan </a:t>
            </a:r>
            <a:r>
              <a:rPr lang="nn-NO" b="1" dirty="0" smtClean="0"/>
              <a:t>man </a:t>
            </a:r>
            <a:r>
              <a:rPr lang="nn-NO" b="1" dirty="0" err="1" smtClean="0"/>
              <a:t>ikke</a:t>
            </a:r>
            <a:r>
              <a:rPr lang="nn-NO" b="1" dirty="0" smtClean="0"/>
              <a:t> </a:t>
            </a:r>
            <a:r>
              <a:rPr lang="nn-NO" b="1" dirty="0"/>
              <a:t>la det skure og gå og håpe det beste.. -Det må </a:t>
            </a:r>
            <a:r>
              <a:rPr lang="nn-NO" b="1" dirty="0" err="1" smtClean="0"/>
              <a:t>arbeides</a:t>
            </a:r>
            <a:r>
              <a:rPr lang="nn-NO" b="1" dirty="0" smtClean="0"/>
              <a:t> systematisk!</a:t>
            </a:r>
            <a:endParaRPr lang="nn-NO" b="1" dirty="0"/>
          </a:p>
        </p:txBody>
      </p:sp>
    </p:spTree>
    <p:extLst>
      <p:ext uri="{BB962C8B-B14F-4D97-AF65-F5344CB8AC3E}">
        <p14:creationId xmlns:p14="http://schemas.microsoft.com/office/powerpoint/2010/main" val="1917372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Stole på </a:t>
            </a:r>
            <a:r>
              <a:rPr lang="nn-NO" dirty="0" err="1" smtClean="0"/>
              <a:t>ansatte</a:t>
            </a:r>
            <a:r>
              <a:rPr lang="nn-NO" dirty="0"/>
              <a:t>, men..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Det er bra med kultur for å stole på sine folk, men….</a:t>
            </a:r>
          </a:p>
          <a:p>
            <a:pPr lvl="1"/>
            <a:r>
              <a:rPr lang="nn-NO" dirty="0"/>
              <a:t>Kommunedirektøren kan </a:t>
            </a:r>
            <a:r>
              <a:rPr lang="nn-NO" dirty="0" err="1" smtClean="0"/>
              <a:t>ikke</a:t>
            </a:r>
            <a:r>
              <a:rPr lang="nn-NO" dirty="0" smtClean="0"/>
              <a:t> </a:t>
            </a:r>
            <a:r>
              <a:rPr lang="nn-NO" dirty="0"/>
              <a:t>slå seg til ro med å stole på sine </a:t>
            </a:r>
            <a:r>
              <a:rPr lang="nn-NO" dirty="0" err="1" smtClean="0"/>
              <a:t>ansatte</a:t>
            </a:r>
            <a:r>
              <a:rPr lang="nn-NO" dirty="0"/>
              <a:t>.</a:t>
            </a:r>
          </a:p>
          <a:p>
            <a:pPr lvl="1"/>
            <a:r>
              <a:rPr lang="nn-NO" dirty="0"/>
              <a:t>Det er heller </a:t>
            </a:r>
            <a:r>
              <a:rPr lang="nn-NO" dirty="0" err="1" smtClean="0"/>
              <a:t>ikke</a:t>
            </a:r>
            <a:r>
              <a:rPr lang="nn-NO" dirty="0" smtClean="0"/>
              <a:t> </a:t>
            </a:r>
            <a:r>
              <a:rPr lang="nn-NO" dirty="0"/>
              <a:t>nok å vise til den enkelte sin kunnskap, profesjonsutdanning og </a:t>
            </a:r>
            <a:r>
              <a:rPr lang="nn-NO" dirty="0" smtClean="0"/>
              <a:t>så </a:t>
            </a:r>
            <a:r>
              <a:rPr lang="nn-NO" dirty="0" err="1" smtClean="0"/>
              <a:t>vidre</a:t>
            </a:r>
            <a:r>
              <a:rPr lang="nn-NO" dirty="0" smtClean="0"/>
              <a:t>.</a:t>
            </a:r>
            <a:endParaRPr lang="nn-NO" dirty="0"/>
          </a:p>
          <a:p>
            <a:r>
              <a:rPr lang="nn-NO" dirty="0"/>
              <a:t>Kommunedirektøren må både </a:t>
            </a:r>
            <a:r>
              <a:rPr lang="nn-NO" dirty="0" smtClean="0"/>
              <a:t>sikre god </a:t>
            </a:r>
            <a:r>
              <a:rPr lang="nn-NO" dirty="0"/>
              <a:t>intern kontroll og dokumentere dette</a:t>
            </a:r>
          </a:p>
        </p:txBody>
      </p:sp>
    </p:spTree>
    <p:extLst>
      <p:ext uri="{BB962C8B-B14F-4D97-AF65-F5344CB8AC3E}">
        <p14:creationId xmlns:p14="http://schemas.microsoft.com/office/powerpoint/2010/main" val="1058103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Ikke</a:t>
            </a:r>
            <a:r>
              <a:rPr lang="nn-NO" dirty="0" smtClean="0"/>
              <a:t> </a:t>
            </a:r>
            <a:r>
              <a:rPr lang="nn-NO" dirty="0"/>
              <a:t>unødvendig byråkrati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Internkontroll er </a:t>
            </a:r>
            <a:r>
              <a:rPr lang="nn-NO" dirty="0" err="1" smtClean="0"/>
              <a:t>ikke</a:t>
            </a:r>
            <a:r>
              <a:rPr lang="nn-NO" dirty="0" smtClean="0"/>
              <a:t> </a:t>
            </a:r>
            <a:r>
              <a:rPr lang="nn-NO" dirty="0"/>
              <a:t>unødvendig administrasjon!</a:t>
            </a:r>
          </a:p>
          <a:p>
            <a:pPr lvl="1"/>
            <a:r>
              <a:rPr lang="nn-NO" dirty="0">
                <a:solidFill>
                  <a:srgbClr val="FF0000"/>
                </a:solidFill>
              </a:rPr>
              <a:t>Det er nettopp gjennom god intern styring og kontroll at kommunen oppnår sine mål</a:t>
            </a:r>
          </a:p>
          <a:p>
            <a:r>
              <a:rPr lang="nn-NO" dirty="0"/>
              <a:t>Som </a:t>
            </a:r>
            <a:r>
              <a:rPr lang="nn-NO" dirty="0" smtClean="0"/>
              <a:t>kommunestyrets </a:t>
            </a:r>
            <a:r>
              <a:rPr lang="nn-NO" dirty="0"/>
              <a:t>kontrollorgan er innsyn i internkontrollen </a:t>
            </a:r>
            <a:r>
              <a:rPr lang="nn-NO" dirty="0" smtClean="0"/>
              <a:t>en </a:t>
            </a:r>
            <a:r>
              <a:rPr lang="nn-NO" dirty="0"/>
              <a:t>viktig </a:t>
            </a:r>
            <a:r>
              <a:rPr lang="nn-NO" dirty="0" err="1" smtClean="0"/>
              <a:t>oppgave</a:t>
            </a:r>
            <a:r>
              <a:rPr lang="nn-NO" dirty="0" smtClean="0"/>
              <a:t> </a:t>
            </a:r>
            <a:r>
              <a:rPr lang="nn-NO" dirty="0"/>
              <a:t>for </a:t>
            </a:r>
            <a:r>
              <a:rPr lang="nn-NO" dirty="0" err="1" smtClean="0"/>
              <a:t>kontrollutvalget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929695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Råd </a:t>
            </a:r>
            <a:r>
              <a:rPr lang="nn-NO" dirty="0" err="1" smtClean="0"/>
              <a:t>fra</a:t>
            </a:r>
            <a:r>
              <a:rPr lang="nn-NO" dirty="0" smtClean="0"/>
              <a:t> </a:t>
            </a:r>
            <a:r>
              <a:rPr lang="nn-NO" dirty="0"/>
              <a:t>KS-rapport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nb-NO" dirty="0"/>
              <a:t>Internkontroll og kontrollaktiviteter må være basert på risikoanalyser </a:t>
            </a:r>
          </a:p>
          <a:p>
            <a:pPr marL="285750" indent="-285750"/>
            <a:r>
              <a:rPr lang="nb-NO" dirty="0"/>
              <a:t>Internkontrollen må i større grad være en del av ordinær ledelse og virksomhetsstyring </a:t>
            </a:r>
          </a:p>
          <a:p>
            <a:pPr marL="285750" indent="-285750"/>
            <a:r>
              <a:rPr lang="nb-NO" dirty="0"/>
              <a:t>Det er nødvendig med mer formalisering av internkontrollen</a:t>
            </a:r>
            <a:endParaRPr lang="nn-NO" dirty="0"/>
          </a:p>
          <a:p>
            <a:endParaRPr lang="nn-NO" dirty="0"/>
          </a:p>
        </p:txBody>
      </p:sp>
      <p:pic>
        <p:nvPicPr>
          <p:cNvPr id="10" name="Bild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5705502"/>
            <a:ext cx="3145809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135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Hensikter med internkontroll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err="1" smtClean="0"/>
              <a:t>Helhetlig</a:t>
            </a:r>
            <a:r>
              <a:rPr lang="nn-NO" dirty="0" smtClean="0"/>
              <a:t> </a:t>
            </a:r>
            <a:r>
              <a:rPr lang="nn-NO" dirty="0"/>
              <a:t>styring og utvikling av kommunen</a:t>
            </a:r>
          </a:p>
          <a:p>
            <a:r>
              <a:rPr lang="nn-NO" dirty="0"/>
              <a:t>Kvalitet og effektivitet i </a:t>
            </a:r>
            <a:r>
              <a:rPr lang="nn-NO" dirty="0" err="1" smtClean="0"/>
              <a:t>tjenestene</a:t>
            </a:r>
            <a:endParaRPr lang="nn-NO" dirty="0"/>
          </a:p>
          <a:p>
            <a:r>
              <a:rPr lang="nn-NO" dirty="0"/>
              <a:t>Godt omdømme og legitimitet</a:t>
            </a:r>
          </a:p>
          <a:p>
            <a:r>
              <a:rPr lang="nn-NO" dirty="0"/>
              <a:t>Etterleving av lover og </a:t>
            </a:r>
            <a:r>
              <a:rPr lang="nn-NO" dirty="0" smtClean="0"/>
              <a:t>regler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417568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8313" y="1124744"/>
            <a:ext cx="8229600" cy="792162"/>
          </a:xfrm>
        </p:spPr>
        <p:txBody>
          <a:bodyPr/>
          <a:lstStyle/>
          <a:p>
            <a:r>
              <a:rPr lang="nn-NO" dirty="0" err="1" smtClean="0"/>
              <a:t>Forutsetninger</a:t>
            </a:r>
            <a:r>
              <a:rPr lang="nn-NO" dirty="0" smtClean="0"/>
              <a:t> </a:t>
            </a:r>
            <a:r>
              <a:rPr lang="nn-NO" dirty="0"/>
              <a:t>for god internkontroll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916906"/>
            <a:ext cx="4392488" cy="4848456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1292" y="5589240"/>
            <a:ext cx="3146128" cy="84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3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Styringsdokument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2420888"/>
            <a:ext cx="8374564" cy="3168352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7068" y="5589240"/>
            <a:ext cx="3145809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43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Samling av styringsdokument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Alle dokument som </a:t>
            </a:r>
            <a:r>
              <a:rPr lang="nn-NO" dirty="0" err="1" smtClean="0"/>
              <a:t>forteller</a:t>
            </a:r>
            <a:r>
              <a:rPr lang="nn-NO" dirty="0" smtClean="0"/>
              <a:t> </a:t>
            </a:r>
            <a:r>
              <a:rPr lang="nn-NO" dirty="0" err="1" smtClean="0"/>
              <a:t>hvordan</a:t>
            </a:r>
            <a:r>
              <a:rPr lang="nn-NO" dirty="0" smtClean="0"/>
              <a:t> </a:t>
            </a:r>
            <a:r>
              <a:rPr lang="nn-NO" dirty="0"/>
              <a:t>ting </a:t>
            </a:r>
            <a:r>
              <a:rPr lang="nn-NO" dirty="0" smtClean="0"/>
              <a:t>skal </a:t>
            </a:r>
            <a:r>
              <a:rPr lang="nn-NO" dirty="0" err="1" smtClean="0"/>
              <a:t>gjøres</a:t>
            </a:r>
            <a:r>
              <a:rPr lang="nn-NO" dirty="0" smtClean="0"/>
              <a:t> </a:t>
            </a:r>
            <a:r>
              <a:rPr lang="nn-NO" dirty="0"/>
              <a:t>må vere lett </a:t>
            </a:r>
            <a:r>
              <a:rPr lang="nn-NO" dirty="0" smtClean="0"/>
              <a:t>tilgjengelige </a:t>
            </a:r>
            <a:r>
              <a:rPr lang="nn-NO" dirty="0"/>
              <a:t>på </a:t>
            </a:r>
            <a:r>
              <a:rPr lang="nn-NO" dirty="0" err="1" smtClean="0"/>
              <a:t>samme</a:t>
            </a:r>
            <a:r>
              <a:rPr lang="nn-NO" dirty="0" smtClean="0"/>
              <a:t> sted…</a:t>
            </a:r>
            <a:endParaRPr lang="nn-NO" dirty="0"/>
          </a:p>
          <a:p>
            <a:pPr lvl="1"/>
            <a:r>
              <a:rPr lang="nn-NO" dirty="0"/>
              <a:t>Og det må vere </a:t>
            </a:r>
            <a:r>
              <a:rPr lang="nn-NO" dirty="0" err="1" smtClean="0"/>
              <a:t>samme</a:t>
            </a:r>
            <a:r>
              <a:rPr lang="nn-NO" dirty="0" smtClean="0"/>
              <a:t> </a:t>
            </a:r>
            <a:r>
              <a:rPr lang="nn-NO" dirty="0"/>
              <a:t>versjon over alt der </a:t>
            </a:r>
            <a:r>
              <a:rPr lang="nn-NO" dirty="0" smtClean="0"/>
              <a:t>de </a:t>
            </a:r>
            <a:r>
              <a:rPr lang="nn-NO" dirty="0" err="1" smtClean="0"/>
              <a:t>dukker</a:t>
            </a:r>
            <a:r>
              <a:rPr lang="nn-NO" dirty="0" smtClean="0"/>
              <a:t> </a:t>
            </a:r>
            <a:r>
              <a:rPr lang="nn-NO" dirty="0"/>
              <a:t>opp!</a:t>
            </a:r>
          </a:p>
          <a:p>
            <a:r>
              <a:rPr lang="nn-NO" dirty="0" smtClean="0"/>
              <a:t>Eksempel </a:t>
            </a:r>
            <a:r>
              <a:rPr lang="nn-NO" dirty="0"/>
              <a:t>på reglement som </a:t>
            </a:r>
            <a:r>
              <a:rPr lang="nn-NO" dirty="0" smtClean="0"/>
              <a:t>gjelder hele </a:t>
            </a:r>
            <a:r>
              <a:rPr lang="nn-NO" dirty="0"/>
              <a:t>kommunen</a:t>
            </a:r>
          </a:p>
          <a:p>
            <a:pPr lvl="1"/>
            <a:r>
              <a:rPr lang="nn-NO" dirty="0"/>
              <a:t>Delegeringsreglement</a:t>
            </a:r>
          </a:p>
          <a:p>
            <a:pPr lvl="1"/>
            <a:r>
              <a:rPr lang="nn-NO" dirty="0"/>
              <a:t>Økonomi/finansreglement</a:t>
            </a:r>
          </a:p>
          <a:p>
            <a:pPr lvl="1"/>
            <a:r>
              <a:rPr lang="nn-NO" dirty="0"/>
              <a:t>Innkjøpsreglement</a:t>
            </a:r>
          </a:p>
          <a:p>
            <a:pPr lvl="1"/>
            <a:r>
              <a:rPr lang="nn-NO" dirty="0"/>
              <a:t>Etisk reglement</a:t>
            </a:r>
          </a:p>
          <a:p>
            <a:pPr lvl="1"/>
            <a:r>
              <a:rPr lang="nn-NO" dirty="0"/>
              <a:t>Personalreglement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824040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Gode </a:t>
            </a:r>
            <a:r>
              <a:rPr lang="nn-NO" dirty="0" err="1" smtClean="0"/>
              <a:t>avklaringer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Er internkontrollen kjent og brukt i </a:t>
            </a:r>
            <a:r>
              <a:rPr lang="nn-NO" dirty="0" smtClean="0"/>
              <a:t>hele </a:t>
            </a:r>
            <a:r>
              <a:rPr lang="nn-NO" dirty="0"/>
              <a:t>organisasjonen?</a:t>
            </a:r>
          </a:p>
          <a:p>
            <a:pPr lvl="1"/>
            <a:r>
              <a:rPr lang="nn-NO" dirty="0"/>
              <a:t>Har alle tilsette </a:t>
            </a:r>
            <a:r>
              <a:rPr lang="nn-NO" u="sng" dirty="0"/>
              <a:t>lett tilgang</a:t>
            </a:r>
            <a:r>
              <a:rPr lang="nn-NO" dirty="0"/>
              <a:t>?</a:t>
            </a:r>
          </a:p>
          <a:p>
            <a:r>
              <a:rPr lang="nn-NO" dirty="0" err="1" smtClean="0"/>
              <a:t>Brukes</a:t>
            </a:r>
            <a:r>
              <a:rPr lang="nn-NO" dirty="0" smtClean="0"/>
              <a:t> </a:t>
            </a:r>
            <a:r>
              <a:rPr lang="nn-NO" dirty="0" err="1" smtClean="0"/>
              <a:t>samme</a:t>
            </a:r>
            <a:r>
              <a:rPr lang="nn-NO" dirty="0" smtClean="0"/>
              <a:t> </a:t>
            </a:r>
            <a:r>
              <a:rPr lang="nn-NO" dirty="0" err="1"/>
              <a:t>begrep</a:t>
            </a:r>
            <a:r>
              <a:rPr lang="nn-NO" dirty="0"/>
              <a:t> i alle deler av internkontrollen?</a:t>
            </a:r>
          </a:p>
          <a:p>
            <a:r>
              <a:rPr lang="nn-NO" dirty="0" smtClean="0"/>
              <a:t>For eksempel: Heter </a:t>
            </a:r>
            <a:r>
              <a:rPr lang="nn-NO" dirty="0"/>
              <a:t>det «prosedyre», «rutine», «</a:t>
            </a:r>
            <a:r>
              <a:rPr lang="nn-NO" dirty="0" err="1"/>
              <a:t>arbeidsbeskrivelse</a:t>
            </a:r>
            <a:r>
              <a:rPr lang="nn-NO" dirty="0"/>
              <a:t>» eller </a:t>
            </a:r>
            <a:r>
              <a:rPr lang="nn-NO" dirty="0" err="1" smtClean="0"/>
              <a:t>noe</a:t>
            </a:r>
            <a:r>
              <a:rPr lang="nn-NO" dirty="0" smtClean="0"/>
              <a:t> </a:t>
            </a:r>
            <a:r>
              <a:rPr lang="nn-NO" dirty="0" err="1" smtClean="0"/>
              <a:t>annet</a:t>
            </a:r>
            <a:r>
              <a:rPr lang="nn-NO" dirty="0" smtClean="0"/>
              <a:t>? </a:t>
            </a:r>
            <a:endParaRPr lang="nn-NO" dirty="0"/>
          </a:p>
          <a:p>
            <a:pPr lvl="1"/>
            <a:r>
              <a:rPr lang="nn-NO" dirty="0"/>
              <a:t>Likt over alt?</a:t>
            </a:r>
          </a:p>
          <a:p>
            <a:r>
              <a:rPr lang="nn-NO" dirty="0"/>
              <a:t>Lik og </a:t>
            </a:r>
            <a:r>
              <a:rPr lang="nn-NO" dirty="0" smtClean="0"/>
              <a:t>gjennomdiskutert </a:t>
            </a:r>
            <a:r>
              <a:rPr lang="nn-NO" dirty="0" err="1" smtClean="0"/>
              <a:t>forståelse</a:t>
            </a:r>
            <a:r>
              <a:rPr lang="nn-NO" dirty="0" smtClean="0"/>
              <a:t> </a:t>
            </a:r>
            <a:r>
              <a:rPr lang="nn-NO" dirty="0"/>
              <a:t>av «avvik»?</a:t>
            </a:r>
          </a:p>
        </p:txBody>
      </p:sp>
    </p:spTree>
    <p:extLst>
      <p:ext uri="{BB962C8B-B14F-4D97-AF65-F5344CB8AC3E}">
        <p14:creationId xmlns:p14="http://schemas.microsoft.com/office/powerpoint/2010/main" val="85065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Risikovurderinger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err="1" smtClean="0"/>
              <a:t>Hva</a:t>
            </a:r>
            <a:r>
              <a:rPr lang="nn-NO" dirty="0" smtClean="0"/>
              <a:t> </a:t>
            </a:r>
            <a:r>
              <a:rPr lang="nn-NO" dirty="0"/>
              <a:t>kan gå </a:t>
            </a:r>
            <a:r>
              <a:rPr lang="nn-NO" dirty="0" smtClean="0"/>
              <a:t>galt?</a:t>
            </a:r>
            <a:endParaRPr lang="nn-NO" dirty="0"/>
          </a:p>
          <a:p>
            <a:pPr lvl="1"/>
            <a:r>
              <a:rPr lang="nn-NO" dirty="0" err="1" smtClean="0"/>
              <a:t>Sannsynlighet</a:t>
            </a:r>
            <a:r>
              <a:rPr lang="nn-NO" dirty="0" smtClean="0"/>
              <a:t> </a:t>
            </a:r>
            <a:r>
              <a:rPr lang="nn-NO" dirty="0"/>
              <a:t>for at det går </a:t>
            </a:r>
            <a:r>
              <a:rPr lang="nn-NO" dirty="0" smtClean="0"/>
              <a:t>galt</a:t>
            </a:r>
            <a:endParaRPr lang="nn-NO" dirty="0"/>
          </a:p>
          <a:p>
            <a:pPr lvl="1"/>
            <a:r>
              <a:rPr lang="nn-NO" dirty="0"/>
              <a:t>Konsekvens </a:t>
            </a:r>
            <a:r>
              <a:rPr lang="nn-NO" dirty="0" smtClean="0"/>
              <a:t>om </a:t>
            </a:r>
            <a:r>
              <a:rPr lang="nn-NO" dirty="0"/>
              <a:t>det går </a:t>
            </a:r>
            <a:r>
              <a:rPr lang="nn-NO" dirty="0" smtClean="0"/>
              <a:t>galt</a:t>
            </a:r>
            <a:endParaRPr lang="nn-NO" dirty="0"/>
          </a:p>
          <a:p>
            <a:r>
              <a:rPr lang="nn-NO" dirty="0" err="1" smtClean="0"/>
              <a:t>Hva</a:t>
            </a:r>
            <a:r>
              <a:rPr lang="nn-NO" dirty="0" smtClean="0"/>
              <a:t> </a:t>
            </a:r>
            <a:r>
              <a:rPr lang="nn-NO" dirty="0"/>
              <a:t>kan </a:t>
            </a:r>
            <a:r>
              <a:rPr lang="nn-NO" dirty="0" smtClean="0"/>
              <a:t>man </a:t>
            </a:r>
            <a:r>
              <a:rPr lang="nn-NO" dirty="0" err="1" smtClean="0"/>
              <a:t>gjøre</a:t>
            </a:r>
            <a:r>
              <a:rPr lang="nn-NO" dirty="0" smtClean="0"/>
              <a:t> </a:t>
            </a:r>
            <a:r>
              <a:rPr lang="nn-NO" dirty="0"/>
              <a:t>for å redusere </a:t>
            </a:r>
            <a:r>
              <a:rPr lang="nn-NO" dirty="0" err="1" smtClean="0"/>
              <a:t>sannsynlighet</a:t>
            </a:r>
            <a:r>
              <a:rPr lang="nn-NO" dirty="0" smtClean="0"/>
              <a:t> </a:t>
            </a:r>
            <a:r>
              <a:rPr lang="nn-NO" dirty="0"/>
              <a:t>og / eller konsekvens?</a:t>
            </a:r>
          </a:p>
          <a:p>
            <a:r>
              <a:rPr lang="nn-NO" dirty="0"/>
              <a:t>Kan </a:t>
            </a:r>
            <a:r>
              <a:rPr lang="nn-NO" dirty="0" err="1" smtClean="0"/>
              <a:t>ikke</a:t>
            </a:r>
            <a:r>
              <a:rPr lang="nn-NO" dirty="0" smtClean="0"/>
              <a:t> </a:t>
            </a:r>
            <a:r>
              <a:rPr lang="nn-NO" dirty="0"/>
              <a:t>bli 100% risikofri..</a:t>
            </a:r>
          </a:p>
          <a:p>
            <a:r>
              <a:rPr lang="nn-NO" dirty="0" err="1" smtClean="0"/>
              <a:t>Hvilken</a:t>
            </a:r>
            <a:r>
              <a:rPr lang="nn-NO" dirty="0" smtClean="0"/>
              <a:t> </a:t>
            </a:r>
            <a:r>
              <a:rPr lang="nn-NO" dirty="0"/>
              <a:t>risiko kan </a:t>
            </a:r>
            <a:r>
              <a:rPr lang="nn-NO" dirty="0" smtClean="0"/>
              <a:t>man </a:t>
            </a:r>
            <a:r>
              <a:rPr lang="nn-NO" dirty="0"/>
              <a:t>leve med?</a:t>
            </a:r>
          </a:p>
          <a:p>
            <a:r>
              <a:rPr lang="nn-NO" dirty="0"/>
              <a:t>Prioritering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916305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Kommunedirektørens internkontroll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err="1" smtClean="0"/>
              <a:t>Egenkontroll</a:t>
            </a:r>
            <a:endParaRPr lang="nn-NO" dirty="0" smtClean="0"/>
          </a:p>
          <a:p>
            <a:r>
              <a:rPr lang="nn-NO" dirty="0" smtClean="0"/>
              <a:t>Kommunedirektørens ansvar</a:t>
            </a:r>
          </a:p>
          <a:p>
            <a:r>
              <a:rPr lang="nn-NO" dirty="0" smtClean="0"/>
              <a:t>Internkontroll som del av drift</a:t>
            </a:r>
          </a:p>
          <a:p>
            <a:r>
              <a:rPr lang="nn-NO" dirty="0" err="1" smtClean="0"/>
              <a:t>Risikovurderinger</a:t>
            </a:r>
            <a:endParaRPr lang="nn-NO" dirty="0" smtClean="0"/>
          </a:p>
          <a:p>
            <a:r>
              <a:rPr lang="nn-NO" dirty="0" smtClean="0"/>
              <a:t>Avvik</a:t>
            </a:r>
          </a:p>
          <a:p>
            <a:r>
              <a:rPr lang="nn-NO" dirty="0" smtClean="0"/>
              <a:t>Kontroll av internkontrollen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079512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8313" y="1268413"/>
            <a:ext cx="5543847" cy="792162"/>
          </a:xfrm>
        </p:spPr>
        <p:txBody>
          <a:bodyPr/>
          <a:lstStyle/>
          <a:p>
            <a:r>
              <a:rPr lang="nn-NO" dirty="0"/>
              <a:t>Risiko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060575"/>
            <a:ext cx="4752528" cy="4254797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6969" y="5474051"/>
            <a:ext cx="3145809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0859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1124670"/>
            <a:ext cx="8229600" cy="792162"/>
          </a:xfrm>
        </p:spPr>
        <p:txBody>
          <a:bodyPr/>
          <a:lstStyle/>
          <a:p>
            <a:r>
              <a:rPr lang="nn-NO" dirty="0" smtClean="0"/>
              <a:t>Risikomatrise</a:t>
            </a:r>
            <a:endParaRPr lang="nn-NO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916832"/>
            <a:ext cx="8136904" cy="445201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5877272"/>
            <a:ext cx="3145809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907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Avvikshåndtering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Avviksarbeid = Kvalitetsarbeid!</a:t>
            </a:r>
          </a:p>
          <a:p>
            <a:r>
              <a:rPr lang="nn-NO" dirty="0"/>
              <a:t>Systematisk</a:t>
            </a:r>
          </a:p>
          <a:p>
            <a:r>
              <a:rPr lang="nn-NO" dirty="0"/>
              <a:t>Spørsmålet for kontrollutvalet er </a:t>
            </a:r>
            <a:r>
              <a:rPr lang="nn-NO" dirty="0" err="1" smtClean="0"/>
              <a:t>ikke</a:t>
            </a:r>
            <a:r>
              <a:rPr lang="nn-NO" dirty="0" smtClean="0"/>
              <a:t> </a:t>
            </a:r>
            <a:r>
              <a:rPr lang="nn-NO" dirty="0"/>
              <a:t>om </a:t>
            </a:r>
            <a:r>
              <a:rPr lang="nn-NO" dirty="0" smtClean="0"/>
              <a:t>en kommunal </a:t>
            </a:r>
            <a:r>
              <a:rPr lang="nn-NO" dirty="0" err="1" smtClean="0"/>
              <a:t>enhet</a:t>
            </a:r>
            <a:r>
              <a:rPr lang="nn-NO" dirty="0" smtClean="0"/>
              <a:t> </a:t>
            </a:r>
            <a:r>
              <a:rPr lang="nn-NO" dirty="0"/>
              <a:t>har avvik… </a:t>
            </a:r>
          </a:p>
          <a:p>
            <a:r>
              <a:rPr lang="nn-NO" dirty="0">
                <a:solidFill>
                  <a:srgbClr val="FF0000"/>
                </a:solidFill>
              </a:rPr>
              <a:t>Spørsmålet er om </a:t>
            </a:r>
            <a:r>
              <a:rPr lang="nn-NO" dirty="0" err="1" smtClean="0">
                <a:solidFill>
                  <a:srgbClr val="FF0000"/>
                </a:solidFill>
              </a:rPr>
              <a:t>avvikene</a:t>
            </a:r>
            <a:r>
              <a:rPr lang="nn-NO" dirty="0" smtClean="0">
                <a:solidFill>
                  <a:srgbClr val="FF0000"/>
                </a:solidFill>
              </a:rPr>
              <a:t> </a:t>
            </a:r>
            <a:r>
              <a:rPr lang="nn-NO" dirty="0">
                <a:solidFill>
                  <a:srgbClr val="FF0000"/>
                </a:solidFill>
              </a:rPr>
              <a:t>vert registrert og </a:t>
            </a:r>
            <a:r>
              <a:rPr lang="nn-NO" dirty="0" err="1" smtClean="0">
                <a:solidFill>
                  <a:srgbClr val="FF0000"/>
                </a:solidFill>
              </a:rPr>
              <a:t>håndtert</a:t>
            </a:r>
            <a:r>
              <a:rPr lang="nn-NO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44209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Avviksarbeid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Eksempel på arbeid med </a:t>
            </a:r>
            <a:r>
              <a:rPr lang="nn-NO" dirty="0" smtClean="0"/>
              <a:t>et </a:t>
            </a:r>
            <a:r>
              <a:rPr lang="nn-NO" dirty="0"/>
              <a:t>avvik…</a:t>
            </a:r>
          </a:p>
          <a:p>
            <a:pPr lvl="1"/>
            <a:r>
              <a:rPr lang="nn-NO" dirty="0"/>
              <a:t>Avviket </a:t>
            </a:r>
            <a:r>
              <a:rPr lang="nn-NO" dirty="0" smtClean="0"/>
              <a:t>blir</a:t>
            </a:r>
            <a:r>
              <a:rPr lang="nn-NO" dirty="0" smtClean="0"/>
              <a:t> </a:t>
            </a:r>
            <a:r>
              <a:rPr lang="nn-NO" dirty="0"/>
              <a:t>meldt av </a:t>
            </a:r>
            <a:r>
              <a:rPr lang="nn-NO" dirty="0" smtClean="0"/>
              <a:t>en </a:t>
            </a:r>
            <a:r>
              <a:rPr lang="nn-NO" dirty="0" err="1" smtClean="0"/>
              <a:t>ansatt</a:t>
            </a:r>
            <a:endParaRPr lang="nn-NO" dirty="0"/>
          </a:p>
          <a:p>
            <a:pPr lvl="1"/>
            <a:r>
              <a:rPr lang="nn-NO" dirty="0" smtClean="0"/>
              <a:t>Mottatt </a:t>
            </a:r>
            <a:r>
              <a:rPr lang="nn-NO" dirty="0"/>
              <a:t>av </a:t>
            </a:r>
            <a:r>
              <a:rPr lang="nn-NO" dirty="0" smtClean="0"/>
              <a:t>leder</a:t>
            </a:r>
            <a:endParaRPr lang="nn-NO" dirty="0"/>
          </a:p>
          <a:p>
            <a:pPr lvl="1"/>
            <a:r>
              <a:rPr lang="nn-NO" dirty="0"/>
              <a:t>Tiltak </a:t>
            </a:r>
            <a:r>
              <a:rPr lang="nn-NO" dirty="0" smtClean="0"/>
              <a:t>blir</a:t>
            </a:r>
            <a:r>
              <a:rPr lang="nn-NO" dirty="0" smtClean="0"/>
              <a:t> </a:t>
            </a:r>
            <a:r>
              <a:rPr lang="nn-NO" dirty="0"/>
              <a:t>bestemt</a:t>
            </a:r>
          </a:p>
          <a:p>
            <a:pPr lvl="1"/>
            <a:r>
              <a:rPr lang="nn-NO" dirty="0"/>
              <a:t>Gjennomføre tiltak </a:t>
            </a:r>
          </a:p>
          <a:p>
            <a:pPr lvl="1"/>
            <a:r>
              <a:rPr lang="nn-NO" dirty="0"/>
              <a:t>Formell lukking av avviket i kvalitetssystemet</a:t>
            </a:r>
          </a:p>
          <a:p>
            <a:pPr lvl="1"/>
            <a:r>
              <a:rPr lang="nn-NO" dirty="0"/>
              <a:t>Varige </a:t>
            </a:r>
            <a:r>
              <a:rPr lang="nn-NO" dirty="0" err="1" smtClean="0"/>
              <a:t>forbedringer</a:t>
            </a:r>
            <a:r>
              <a:rPr lang="nn-NO" dirty="0" smtClean="0"/>
              <a:t> </a:t>
            </a:r>
            <a:r>
              <a:rPr lang="nn-NO" dirty="0"/>
              <a:t>i </a:t>
            </a:r>
            <a:r>
              <a:rPr lang="nn-NO" dirty="0" err="1" smtClean="0"/>
              <a:t>arbeidsmåter</a:t>
            </a:r>
            <a:r>
              <a:rPr lang="nn-NO" dirty="0" smtClean="0"/>
              <a:t> </a:t>
            </a:r>
            <a:r>
              <a:rPr lang="nn-NO" dirty="0"/>
              <a:t>(rutinar)</a:t>
            </a:r>
          </a:p>
          <a:p>
            <a:pPr lvl="1"/>
            <a:r>
              <a:rPr lang="nn-NO" dirty="0"/>
              <a:t>Tilbakemelding til </a:t>
            </a:r>
            <a:r>
              <a:rPr lang="nn-NO" dirty="0" smtClean="0"/>
              <a:t>melder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76692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Åpenhet</a:t>
            </a:r>
            <a:r>
              <a:rPr lang="nn-NO" dirty="0" smtClean="0"/>
              <a:t> </a:t>
            </a:r>
            <a:r>
              <a:rPr lang="nn-NO" dirty="0"/>
              <a:t>om avvik!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36716" y="1988840"/>
            <a:ext cx="8229600" cy="3992563"/>
          </a:xfrm>
        </p:spPr>
        <p:txBody>
          <a:bodyPr/>
          <a:lstStyle/>
          <a:p>
            <a:r>
              <a:rPr lang="nn-NO" dirty="0"/>
              <a:t>Kan </a:t>
            </a:r>
            <a:r>
              <a:rPr lang="nn-NO" dirty="0" smtClean="0"/>
              <a:t>være </a:t>
            </a:r>
            <a:r>
              <a:rPr lang="nn-NO" dirty="0" err="1" smtClean="0"/>
              <a:t>krevende</a:t>
            </a:r>
            <a:r>
              <a:rPr lang="nn-NO" dirty="0" smtClean="0"/>
              <a:t> </a:t>
            </a:r>
            <a:r>
              <a:rPr lang="nn-NO" dirty="0"/>
              <a:t>og grunnlag for negativ </a:t>
            </a:r>
            <a:r>
              <a:rPr lang="nn-NO" dirty="0" err="1" smtClean="0"/>
              <a:t>oppmerksomhet</a:t>
            </a:r>
            <a:r>
              <a:rPr lang="nn-NO" dirty="0" smtClean="0"/>
              <a:t> </a:t>
            </a:r>
            <a:r>
              <a:rPr lang="nn-NO" dirty="0" err="1" smtClean="0"/>
              <a:t>fra</a:t>
            </a:r>
            <a:r>
              <a:rPr lang="nn-NO" dirty="0" smtClean="0"/>
              <a:t> </a:t>
            </a:r>
            <a:r>
              <a:rPr lang="nn-NO" dirty="0"/>
              <a:t>media</a:t>
            </a:r>
          </a:p>
          <a:p>
            <a:pPr lvl="1"/>
            <a:r>
              <a:rPr lang="nn-NO" dirty="0"/>
              <a:t>Men gir </a:t>
            </a:r>
            <a:r>
              <a:rPr lang="nn-NO" dirty="0" err="1" smtClean="0"/>
              <a:t>innbyggerne</a:t>
            </a:r>
            <a:r>
              <a:rPr lang="nn-NO" dirty="0" smtClean="0"/>
              <a:t> </a:t>
            </a:r>
            <a:r>
              <a:rPr lang="nn-NO" dirty="0"/>
              <a:t>innsyn </a:t>
            </a:r>
            <a:r>
              <a:rPr lang="nn-NO" dirty="0" smtClean="0"/>
              <a:t>om </a:t>
            </a:r>
            <a:r>
              <a:rPr lang="nn-NO" dirty="0" err="1" smtClean="0"/>
              <a:t>hvordan</a:t>
            </a:r>
            <a:r>
              <a:rPr lang="nn-NO" dirty="0" smtClean="0"/>
              <a:t> </a:t>
            </a:r>
            <a:r>
              <a:rPr lang="nn-NO" dirty="0" err="1" smtClean="0"/>
              <a:t>deres</a:t>
            </a:r>
            <a:r>
              <a:rPr lang="nn-NO" dirty="0" smtClean="0"/>
              <a:t> </a:t>
            </a:r>
            <a:r>
              <a:rPr lang="nn-NO" dirty="0"/>
              <a:t>kommune </a:t>
            </a:r>
            <a:r>
              <a:rPr lang="nn-NO" dirty="0" err="1" smtClean="0"/>
              <a:t>jobber</a:t>
            </a:r>
            <a:r>
              <a:rPr lang="nn-NO" dirty="0" smtClean="0"/>
              <a:t> </a:t>
            </a:r>
            <a:r>
              <a:rPr lang="nn-NO" dirty="0"/>
              <a:t>med </a:t>
            </a:r>
            <a:r>
              <a:rPr lang="nn-NO" dirty="0" err="1" smtClean="0"/>
              <a:t>kvalitetsforbedring</a:t>
            </a:r>
            <a:endParaRPr lang="nn-NO" dirty="0"/>
          </a:p>
          <a:p>
            <a:r>
              <a:rPr lang="nn-NO" dirty="0"/>
              <a:t>Feil skjer! </a:t>
            </a:r>
          </a:p>
          <a:p>
            <a:pPr lvl="1"/>
            <a:r>
              <a:rPr lang="nn-NO" dirty="0" err="1"/>
              <a:t>Tåler</a:t>
            </a:r>
            <a:r>
              <a:rPr lang="nn-NO" dirty="0"/>
              <a:t> det som skjedde før, under og etter feilen dagslys?</a:t>
            </a:r>
          </a:p>
          <a:p>
            <a:pPr lvl="1"/>
            <a:r>
              <a:rPr lang="nn-NO" dirty="0" err="1" smtClean="0"/>
              <a:t>Åpenhet</a:t>
            </a:r>
            <a:r>
              <a:rPr lang="nn-NO" dirty="0" smtClean="0"/>
              <a:t> </a:t>
            </a:r>
            <a:r>
              <a:rPr lang="nn-NO" dirty="0"/>
              <a:t>gir etter </a:t>
            </a:r>
            <a:r>
              <a:rPr lang="nn-NO" dirty="0" err="1" smtClean="0"/>
              <a:t>hvert</a:t>
            </a:r>
            <a:r>
              <a:rPr lang="nn-NO" dirty="0" smtClean="0"/>
              <a:t> </a:t>
            </a:r>
            <a:r>
              <a:rPr lang="nn-NO" dirty="0" err="1" smtClean="0"/>
              <a:t>bedre</a:t>
            </a:r>
            <a:r>
              <a:rPr lang="nn-NO" dirty="0" smtClean="0"/>
              <a:t> </a:t>
            </a:r>
            <a:r>
              <a:rPr lang="nn-NO" dirty="0" err="1" smtClean="0"/>
              <a:t>forståelse</a:t>
            </a:r>
            <a:r>
              <a:rPr lang="nn-NO" dirty="0" smtClean="0"/>
              <a:t> </a:t>
            </a:r>
            <a:r>
              <a:rPr lang="nn-NO" dirty="0"/>
              <a:t>for kvalitetsarbeidet</a:t>
            </a:r>
          </a:p>
          <a:p>
            <a:pPr lvl="1"/>
            <a:r>
              <a:rPr lang="nn-NO" dirty="0" smtClean="0"/>
              <a:t>Man </a:t>
            </a:r>
            <a:r>
              <a:rPr lang="nn-NO" dirty="0"/>
              <a:t>venner seg til avviksarbeid som kvalitetsforbetring</a:t>
            </a:r>
          </a:p>
          <a:p>
            <a:pPr lvl="1"/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915600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Kontroll av internkontrollen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23528" y="2132856"/>
            <a:ext cx="3816424" cy="3993307"/>
          </a:xfrm>
        </p:spPr>
        <p:txBody>
          <a:bodyPr/>
          <a:lstStyle/>
          <a:p>
            <a:r>
              <a:rPr lang="nn-NO" dirty="0" err="1" smtClean="0"/>
              <a:t>Enklere</a:t>
            </a:r>
            <a:r>
              <a:rPr lang="nn-NO" dirty="0" smtClean="0"/>
              <a:t> </a:t>
            </a:r>
            <a:r>
              <a:rPr lang="nn-NO" dirty="0" err="1" smtClean="0"/>
              <a:t>undersøkelser</a:t>
            </a:r>
            <a:endParaRPr lang="nn-NO" dirty="0"/>
          </a:p>
          <a:p>
            <a:r>
              <a:rPr lang="nn-NO" dirty="0"/>
              <a:t>Forvaltningsrevisjon</a:t>
            </a:r>
          </a:p>
          <a:p>
            <a:pPr lvl="1"/>
            <a:r>
              <a:rPr lang="nn-NO" dirty="0"/>
              <a:t>Med internkontroll som </a:t>
            </a:r>
            <a:r>
              <a:rPr lang="nn-NO" dirty="0" err="1" smtClean="0"/>
              <a:t>eget</a:t>
            </a:r>
            <a:r>
              <a:rPr lang="nn-NO" dirty="0" smtClean="0"/>
              <a:t> </a:t>
            </a:r>
            <a:r>
              <a:rPr lang="nn-NO" dirty="0"/>
              <a:t>fokus</a:t>
            </a:r>
          </a:p>
          <a:p>
            <a:pPr lvl="1"/>
            <a:r>
              <a:rPr lang="nn-NO" dirty="0"/>
              <a:t>Internkontroll som del av </a:t>
            </a:r>
            <a:r>
              <a:rPr lang="nn-NO" dirty="0" smtClean="0"/>
              <a:t>et </a:t>
            </a:r>
            <a:r>
              <a:rPr lang="nn-NO" dirty="0"/>
              <a:t>revisjonsprosjekt</a:t>
            </a: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39952" y="2348880"/>
            <a:ext cx="4842619" cy="2448272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6799" y="5218682"/>
            <a:ext cx="3846240" cy="48595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0923" y="4704420"/>
            <a:ext cx="98107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2843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92162"/>
          </a:xfrm>
        </p:spPr>
        <p:txBody>
          <a:bodyPr/>
          <a:lstStyle/>
          <a:p>
            <a:r>
              <a:rPr lang="nn-NO" dirty="0"/>
              <a:t>Er </a:t>
            </a:r>
            <a:r>
              <a:rPr lang="nn-NO"/>
              <a:t>internkontrollen </a:t>
            </a:r>
            <a:r>
              <a:rPr lang="nn-NO" smtClean="0"/>
              <a:t>synlig?</a:t>
            </a:r>
            <a:endParaRPr lang="nn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457200" y="1916906"/>
            <a:ext cx="8229600" cy="3992563"/>
          </a:xfrm>
        </p:spPr>
        <p:txBody>
          <a:bodyPr/>
          <a:lstStyle/>
          <a:p>
            <a:r>
              <a:rPr lang="nn-NO" dirty="0"/>
              <a:t>Er informasjon om internkontroll </a:t>
            </a:r>
            <a:r>
              <a:rPr lang="nn-NO" dirty="0" smtClean="0"/>
              <a:t>en synlig </a:t>
            </a:r>
            <a:r>
              <a:rPr lang="nn-NO" dirty="0"/>
              <a:t>del av styringsdialogen i kommunen?</a:t>
            </a:r>
          </a:p>
          <a:p>
            <a:pPr lvl="1"/>
            <a:r>
              <a:rPr lang="nn-NO" dirty="0" err="1" smtClean="0"/>
              <a:t>Virksomhetsplan</a:t>
            </a:r>
            <a:endParaRPr lang="nn-NO" dirty="0"/>
          </a:p>
          <a:p>
            <a:pPr lvl="1"/>
            <a:r>
              <a:rPr lang="nn-NO" dirty="0"/>
              <a:t>Årsmelding</a:t>
            </a:r>
          </a:p>
          <a:p>
            <a:pPr lvl="1"/>
            <a:r>
              <a:rPr lang="nn-NO" dirty="0"/>
              <a:t>Tertial / </a:t>
            </a:r>
            <a:r>
              <a:rPr lang="nn-NO" dirty="0" smtClean="0"/>
              <a:t>kvartalsrapporter</a:t>
            </a:r>
            <a:endParaRPr lang="nn-NO" dirty="0"/>
          </a:p>
          <a:p>
            <a:pPr lvl="1"/>
            <a:r>
              <a:rPr lang="nn-NO" dirty="0" err="1" smtClean="0"/>
              <a:t>Ledermøte</a:t>
            </a:r>
            <a:endParaRPr lang="nn-NO" dirty="0"/>
          </a:p>
          <a:p>
            <a:pPr lvl="1"/>
            <a:r>
              <a:rPr lang="nn-NO" dirty="0"/>
              <a:t>Dersom de </a:t>
            </a:r>
            <a:r>
              <a:rPr lang="nn-NO" dirty="0" err="1" smtClean="0"/>
              <a:t>ikke</a:t>
            </a:r>
            <a:r>
              <a:rPr lang="nn-NO" dirty="0" smtClean="0"/>
              <a:t> </a:t>
            </a:r>
            <a:r>
              <a:rPr lang="nn-NO" dirty="0"/>
              <a:t>finn </a:t>
            </a:r>
            <a:r>
              <a:rPr lang="nn-NO" dirty="0" err="1" smtClean="0"/>
              <a:t>noe</a:t>
            </a:r>
            <a:r>
              <a:rPr lang="nn-NO" dirty="0" smtClean="0"/>
              <a:t> om internkontroll </a:t>
            </a:r>
            <a:r>
              <a:rPr lang="nn-NO" dirty="0"/>
              <a:t>her, så er det </a:t>
            </a:r>
            <a:r>
              <a:rPr lang="nn-NO" dirty="0" smtClean="0"/>
              <a:t>et </a:t>
            </a:r>
            <a:r>
              <a:rPr lang="nn-NO" dirty="0" err="1" smtClean="0"/>
              <a:t>tegn</a:t>
            </a:r>
            <a:r>
              <a:rPr lang="nn-NO" dirty="0" smtClean="0"/>
              <a:t> </a:t>
            </a:r>
            <a:r>
              <a:rPr lang="nn-NO" dirty="0"/>
              <a:t>på lite fokus på kvalitetsarbeid… </a:t>
            </a:r>
          </a:p>
          <a:p>
            <a:r>
              <a:rPr lang="nn-NO" dirty="0"/>
              <a:t>Få kommunedirektøren til å presentere </a:t>
            </a:r>
            <a:r>
              <a:rPr lang="nn-NO" dirty="0" smtClean="0"/>
              <a:t>kommunens </a:t>
            </a:r>
            <a:r>
              <a:rPr lang="nn-NO" dirty="0"/>
              <a:t>kvalitetssystem for </a:t>
            </a:r>
            <a:r>
              <a:rPr lang="nn-NO" dirty="0" err="1" smtClean="0"/>
              <a:t>kontrollutvalget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155901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Forvaltningsrevisjonsregister - NKRF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468313" y="1979119"/>
            <a:ext cx="8229600" cy="4137323"/>
          </a:xfrm>
        </p:spPr>
        <p:txBody>
          <a:bodyPr/>
          <a:lstStyle/>
          <a:p>
            <a:r>
              <a:rPr lang="nn-NO" dirty="0"/>
              <a:t>Forvaltningsrevisjonsregisteret </a:t>
            </a:r>
            <a:r>
              <a:rPr lang="nn-NO" dirty="0" smtClean="0"/>
              <a:t>hos </a:t>
            </a:r>
            <a:r>
              <a:rPr lang="nn-NO" dirty="0"/>
              <a:t>NKRF har nær 4.000 revisjonsrapportar. </a:t>
            </a:r>
            <a:r>
              <a:rPr lang="nn-NO" dirty="0">
                <a:hlinkClick r:id="rId2"/>
              </a:rPr>
              <a:t>www.nkrf.no</a:t>
            </a:r>
            <a:r>
              <a:rPr lang="nn-NO" dirty="0"/>
              <a:t> </a:t>
            </a:r>
          </a:p>
          <a:p>
            <a:pPr lvl="1"/>
            <a:r>
              <a:rPr lang="nn-NO" dirty="0"/>
              <a:t>Ca 100 har «Internkontroll» i </a:t>
            </a:r>
            <a:r>
              <a:rPr lang="nn-NO" dirty="0" err="1" smtClean="0"/>
              <a:t>navnet</a:t>
            </a:r>
            <a:endParaRPr lang="nn-NO" dirty="0"/>
          </a:p>
          <a:p>
            <a:pPr lvl="1"/>
            <a:r>
              <a:rPr lang="nn-NO" dirty="0"/>
              <a:t>Og </a:t>
            </a:r>
            <a:r>
              <a:rPr lang="nn-NO" b="1" dirty="0" smtClean="0"/>
              <a:t>veldig </a:t>
            </a:r>
            <a:r>
              <a:rPr lang="nn-NO" b="1" dirty="0"/>
              <a:t>mange </a:t>
            </a:r>
            <a:r>
              <a:rPr lang="nn-NO" b="1" dirty="0" err="1" smtClean="0"/>
              <a:t>flere</a:t>
            </a:r>
            <a:r>
              <a:rPr lang="nn-NO" b="1" dirty="0" smtClean="0"/>
              <a:t> </a:t>
            </a:r>
            <a:r>
              <a:rPr lang="nn-NO" dirty="0" err="1" smtClean="0"/>
              <a:t>handler</a:t>
            </a:r>
            <a:r>
              <a:rPr lang="nn-NO" dirty="0" smtClean="0"/>
              <a:t> </a:t>
            </a:r>
            <a:r>
              <a:rPr lang="nn-NO" dirty="0"/>
              <a:t>om internkontroll </a:t>
            </a:r>
            <a:r>
              <a:rPr lang="nn-NO" dirty="0" smtClean="0"/>
              <a:t>enten helt </a:t>
            </a:r>
            <a:r>
              <a:rPr lang="nn-NO" dirty="0"/>
              <a:t>eller delvis</a:t>
            </a:r>
          </a:p>
          <a:p>
            <a:pPr lvl="1"/>
            <a:r>
              <a:rPr lang="nn-NO" dirty="0" err="1" smtClean="0"/>
              <a:t>Mye</a:t>
            </a:r>
            <a:r>
              <a:rPr lang="nn-NO" dirty="0" smtClean="0"/>
              <a:t> </a:t>
            </a:r>
            <a:r>
              <a:rPr lang="nn-NO" dirty="0"/>
              <a:t>å hente av </a:t>
            </a:r>
            <a:r>
              <a:rPr lang="nn-NO" dirty="0" smtClean="0"/>
              <a:t>eksempel </a:t>
            </a:r>
            <a:r>
              <a:rPr lang="nn-NO" dirty="0"/>
              <a:t>og inspirasjon for </a:t>
            </a:r>
            <a:r>
              <a:rPr lang="nn-NO" smtClean="0"/>
              <a:t>deres </a:t>
            </a:r>
            <a:r>
              <a:rPr lang="nn-NO" dirty="0"/>
              <a:t>prosjekt!</a:t>
            </a:r>
          </a:p>
          <a:p>
            <a:endParaRPr lang="nn-NO" dirty="0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5517760"/>
            <a:ext cx="3695394" cy="620916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1" y="5142463"/>
            <a:ext cx="2376264" cy="38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824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Dokumentasjon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hlinkClick r:id="rId2"/>
              </a:rPr>
              <a:t>Rådmannens </a:t>
            </a:r>
            <a:r>
              <a:rPr lang="nb-NO" dirty="0" smtClean="0">
                <a:hlinkClick r:id="rId2"/>
              </a:rPr>
              <a:t>internkontroll. </a:t>
            </a:r>
            <a:r>
              <a:rPr lang="nb-NO" dirty="0">
                <a:hlinkClick r:id="rId2"/>
              </a:rPr>
              <a:t>Hvordan få orden i eget </a:t>
            </a:r>
            <a:r>
              <a:rPr lang="nb-NO" dirty="0" smtClean="0">
                <a:hlinkClick r:id="rId2"/>
              </a:rPr>
              <a:t>hus?</a:t>
            </a:r>
            <a:endParaRPr lang="nb-NO" dirty="0" smtClean="0"/>
          </a:p>
          <a:p>
            <a:r>
              <a:rPr lang="nn-NO" dirty="0" smtClean="0">
                <a:hlinkClick r:id="rId3"/>
              </a:rPr>
              <a:t>Kommuneloven</a:t>
            </a:r>
            <a:r>
              <a:rPr lang="nn-NO" dirty="0" smtClean="0"/>
              <a:t> (ny)</a:t>
            </a:r>
          </a:p>
          <a:p>
            <a:r>
              <a:rPr lang="nn-NO" dirty="0" smtClean="0">
                <a:hlinkClick r:id="rId4"/>
              </a:rPr>
              <a:t>Forvaltningsrevisjonsregisteret hos NKRF</a:t>
            </a:r>
            <a:endParaRPr lang="nn-NO" dirty="0" smtClean="0"/>
          </a:p>
          <a:p>
            <a:endParaRPr lang="nn-NO" dirty="0" smtClean="0"/>
          </a:p>
          <a:p>
            <a:endParaRPr lang="nn-NO" dirty="0" smtClean="0"/>
          </a:p>
        </p:txBody>
      </p:sp>
    </p:spTree>
    <p:extLst>
      <p:ext uri="{BB962C8B-B14F-4D97-AF65-F5344CB8AC3E}">
        <p14:creationId xmlns:p14="http://schemas.microsoft.com/office/powerpoint/2010/main" val="2594268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564904"/>
            <a:ext cx="5493181" cy="1440160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1547664" y="5661248"/>
            <a:ext cx="7272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dirty="0"/>
              <a:t>Frå KS-rapport «</a:t>
            </a:r>
            <a:r>
              <a:rPr lang="nn-NO" dirty="0" err="1"/>
              <a:t>Hvordan</a:t>
            </a:r>
            <a:r>
              <a:rPr lang="nn-NO" dirty="0"/>
              <a:t> få orden i </a:t>
            </a:r>
            <a:r>
              <a:rPr lang="nn-NO" dirty="0" err="1"/>
              <a:t>eget</a:t>
            </a:r>
            <a:r>
              <a:rPr lang="nn-NO" dirty="0"/>
              <a:t> hus?»</a:t>
            </a:r>
          </a:p>
        </p:txBody>
      </p:sp>
    </p:spTree>
    <p:extLst>
      <p:ext uri="{BB962C8B-B14F-4D97-AF65-F5344CB8AC3E}">
        <p14:creationId xmlns:p14="http://schemas.microsoft.com/office/powerpoint/2010/main" val="392365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Egenkontroll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Kommunenes </a:t>
            </a:r>
            <a:r>
              <a:rPr lang="nn-NO" dirty="0" err="1" smtClean="0"/>
              <a:t>egenkontroll</a:t>
            </a:r>
            <a:r>
              <a:rPr lang="nn-NO" dirty="0" smtClean="0"/>
              <a:t> </a:t>
            </a:r>
            <a:r>
              <a:rPr lang="nn-NO" dirty="0"/>
              <a:t>har </a:t>
            </a:r>
            <a:r>
              <a:rPr lang="nn-NO" dirty="0" smtClean="0"/>
              <a:t>blitt </a:t>
            </a:r>
            <a:r>
              <a:rPr lang="nn-NO" dirty="0" err="1" smtClean="0"/>
              <a:t>viktigere</a:t>
            </a:r>
            <a:r>
              <a:rPr lang="nn-NO" dirty="0" smtClean="0"/>
              <a:t> </a:t>
            </a:r>
            <a:r>
              <a:rPr lang="nn-NO" dirty="0" smtClean="0"/>
              <a:t>de </a:t>
            </a:r>
            <a:r>
              <a:rPr lang="nn-NO" dirty="0" smtClean="0"/>
              <a:t>siste årene!</a:t>
            </a:r>
            <a:endParaRPr lang="nn-NO" dirty="0"/>
          </a:p>
          <a:p>
            <a:r>
              <a:rPr lang="nn-NO" dirty="0" err="1" smtClean="0"/>
              <a:t>Forenklet</a:t>
            </a:r>
            <a:r>
              <a:rPr lang="nn-NO" dirty="0" smtClean="0"/>
              <a:t> </a:t>
            </a:r>
            <a:r>
              <a:rPr lang="nn-NO" dirty="0" err="1" smtClean="0"/>
              <a:t>inneholder</a:t>
            </a:r>
            <a:r>
              <a:rPr lang="nn-NO" dirty="0" smtClean="0"/>
              <a:t> </a:t>
            </a:r>
            <a:r>
              <a:rPr lang="nn-NO" dirty="0" err="1"/>
              <a:t>begrepet</a:t>
            </a:r>
            <a:r>
              <a:rPr lang="nn-NO" dirty="0"/>
              <a:t> </a:t>
            </a:r>
            <a:r>
              <a:rPr lang="nn-NO" dirty="0" err="1" smtClean="0"/>
              <a:t>egenkontroll</a:t>
            </a:r>
            <a:r>
              <a:rPr lang="nn-NO" dirty="0"/>
              <a:t>:</a:t>
            </a:r>
          </a:p>
          <a:p>
            <a:pPr lvl="1"/>
            <a:r>
              <a:rPr lang="nn-NO" dirty="0" smtClean="0"/>
              <a:t>Kommunedirektørens </a:t>
            </a:r>
            <a:r>
              <a:rPr lang="nn-NO" dirty="0"/>
              <a:t>(rådmannen) </a:t>
            </a:r>
            <a:r>
              <a:rPr lang="nn-NO" dirty="0" smtClean="0"/>
              <a:t>internkontroll</a:t>
            </a:r>
            <a:endParaRPr lang="nn-NO" dirty="0"/>
          </a:p>
          <a:p>
            <a:pPr lvl="1"/>
            <a:r>
              <a:rPr lang="nn-NO" dirty="0" err="1" smtClean="0"/>
              <a:t>Kontrollutvalgets</a:t>
            </a:r>
            <a:r>
              <a:rPr lang="nn-NO" dirty="0" smtClean="0"/>
              <a:t> </a:t>
            </a:r>
            <a:r>
              <a:rPr lang="nn-NO" dirty="0"/>
              <a:t>arbeid </a:t>
            </a:r>
            <a:r>
              <a:rPr lang="nn-NO" dirty="0" smtClean="0"/>
              <a:t>på kommunestyrets vegne</a:t>
            </a:r>
            <a:endParaRPr lang="nn-NO" dirty="0"/>
          </a:p>
          <a:p>
            <a:pPr lvl="1"/>
            <a:r>
              <a:rPr lang="nn-NO" dirty="0" smtClean="0"/>
              <a:t>Revisors </a:t>
            </a:r>
            <a:r>
              <a:rPr lang="nn-NO" dirty="0"/>
              <a:t>arbeid</a:t>
            </a:r>
          </a:p>
          <a:p>
            <a:r>
              <a:rPr lang="nn-NO" u="sng" dirty="0" smtClean="0"/>
              <a:t>Kommunedirektørens </a:t>
            </a:r>
            <a:r>
              <a:rPr lang="nn-NO" u="sng" dirty="0"/>
              <a:t>internkontroll </a:t>
            </a:r>
            <a:r>
              <a:rPr lang="nn-NO" dirty="0"/>
              <a:t>er temaet i denne temabolken.</a:t>
            </a:r>
          </a:p>
        </p:txBody>
      </p:sp>
    </p:spTree>
    <p:extLst>
      <p:ext uri="{BB962C8B-B14F-4D97-AF65-F5344CB8AC3E}">
        <p14:creationId xmlns:p14="http://schemas.microsoft.com/office/powerpoint/2010/main" val="1180702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/>
              <a:t>H</a:t>
            </a:r>
            <a:r>
              <a:rPr lang="nn-NO" dirty="0" err="1" smtClean="0"/>
              <a:t>va</a:t>
            </a:r>
            <a:r>
              <a:rPr lang="nn-NO" dirty="0" smtClean="0"/>
              <a:t> </a:t>
            </a:r>
            <a:r>
              <a:rPr lang="nn-NO" dirty="0"/>
              <a:t>er internkontroll?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312" y="2101569"/>
            <a:ext cx="4751760" cy="1543455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13" y="3661410"/>
            <a:ext cx="4823767" cy="2368660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2120" y="2924944"/>
            <a:ext cx="2941200" cy="212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53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Ny kommunelov: </a:t>
            </a:r>
            <a:r>
              <a:rPr lang="nn-NO" dirty="0" err="1" smtClean="0"/>
              <a:t>Folkevalgtes</a:t>
            </a:r>
            <a:r>
              <a:rPr lang="nn-NO" dirty="0" smtClean="0"/>
              <a:t> </a:t>
            </a:r>
            <a:r>
              <a:rPr lang="nn-NO" dirty="0"/>
              <a:t>ansvar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2348880"/>
            <a:ext cx="8229600" cy="1547768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4184953"/>
            <a:ext cx="8315325" cy="75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836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Kontrollansvar</a:t>
            </a:r>
            <a:endParaRPr lang="nn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276872"/>
            <a:ext cx="8113795" cy="3960440"/>
          </a:xfrm>
          <a:prstGeom prst="rect">
            <a:avLst/>
          </a:prstGeom>
        </p:spPr>
      </p:pic>
      <p:sp>
        <p:nvSpPr>
          <p:cNvPr id="6" name="TekstSylinder 5"/>
          <p:cNvSpPr txBox="1"/>
          <p:nvPr/>
        </p:nvSpPr>
        <p:spPr>
          <a:xfrm>
            <a:off x="611560" y="5949280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dirty="0" smtClean="0"/>
              <a:t>(Presentasjon ved </a:t>
            </a:r>
            <a:r>
              <a:rPr lang="nn-NO" dirty="0" err="1" smtClean="0"/>
              <a:t>controller</a:t>
            </a:r>
            <a:r>
              <a:rPr lang="nn-NO" dirty="0" smtClean="0"/>
              <a:t> Steffen </a:t>
            </a:r>
            <a:r>
              <a:rPr lang="nn-NO" dirty="0" err="1" smtClean="0"/>
              <a:t>Ben</a:t>
            </a:r>
            <a:r>
              <a:rPr lang="nn-NO" dirty="0" smtClean="0"/>
              <a:t> Jonstad, Førde / Sunnfjord kommune)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073820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Ny kommunelov: </a:t>
            </a:r>
            <a:br>
              <a:rPr lang="nn-NO" dirty="0"/>
            </a:br>
            <a:r>
              <a:rPr lang="nn-NO" dirty="0" err="1" smtClean="0"/>
              <a:t>Kommunedirektøres</a:t>
            </a:r>
            <a:r>
              <a:rPr lang="nn-NO" dirty="0" smtClean="0"/>
              <a:t> </a:t>
            </a:r>
            <a:r>
              <a:rPr lang="nn-NO" dirty="0"/>
              <a:t>ansvar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455" y="2708920"/>
            <a:ext cx="8793316" cy="3096344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395535" y="6021288"/>
            <a:ext cx="8302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dirty="0"/>
              <a:t>I den nye </a:t>
            </a:r>
            <a:r>
              <a:rPr lang="nn-NO" dirty="0" smtClean="0"/>
              <a:t>kommuneloven blir </a:t>
            </a:r>
            <a:r>
              <a:rPr lang="nn-NO" dirty="0"/>
              <a:t>tittelen kommunedirektør brukt i </a:t>
            </a:r>
            <a:r>
              <a:rPr lang="nn-NO" dirty="0" err="1" smtClean="0"/>
              <a:t>stedet</a:t>
            </a:r>
            <a:r>
              <a:rPr lang="nn-NO" dirty="0" smtClean="0"/>
              <a:t> </a:t>
            </a:r>
            <a:r>
              <a:rPr lang="nn-NO" dirty="0"/>
              <a:t>for rådmann.</a:t>
            </a:r>
          </a:p>
        </p:txBody>
      </p:sp>
    </p:spTree>
    <p:extLst>
      <p:ext uri="{BB962C8B-B14F-4D97-AF65-F5344CB8AC3E}">
        <p14:creationId xmlns:p14="http://schemas.microsoft.com/office/powerpoint/2010/main" val="794841904"/>
      </p:ext>
    </p:extLst>
  </p:cSld>
  <p:clrMapOvr>
    <a:masterClrMapping/>
  </p:clrMapOvr>
</p:sld>
</file>

<file path=ppt/theme/theme1.xml><?xml version="1.0" encoding="utf-8"?>
<a:theme xmlns:a="http://schemas.openxmlformats.org/drawingml/2006/main" name="FKT-Mal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B5A89FF2B819540A327B4E420B1C3B3" ma:contentTypeVersion="8" ma:contentTypeDescription="Opprett et nytt dokument." ma:contentTypeScope="" ma:versionID="10ad1779a40650534e2057a070a663ef">
  <xsd:schema xmlns:xsd="http://www.w3.org/2001/XMLSchema" xmlns:xs="http://www.w3.org/2001/XMLSchema" xmlns:p="http://schemas.microsoft.com/office/2006/metadata/properties" xmlns:ns3="9b4815c7-d2b2-4866-8dd4-bb7bebcf685e" targetNamespace="http://schemas.microsoft.com/office/2006/metadata/properties" ma:root="true" ma:fieldsID="05312334dfb3ac027b10991b7cffe743" ns3:_="">
    <xsd:import namespace="9b4815c7-d2b2-4866-8dd4-bb7bebcf685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4815c7-d2b2-4866-8dd4-bb7bebcf68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CA83F4-D991-4071-9DBA-B76D3B9BF5F9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9b4815c7-d2b2-4866-8dd4-bb7bebcf685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B68FCC6-D33C-4974-ABC8-DB19704813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4815c7-d2b2-4866-8dd4-bb7bebcf68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9F78B8-4697-4638-9D95-B660195F5C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FKT-Mal1</Template>
  <TotalTime>2158</TotalTime>
  <Words>711</Words>
  <Application>Microsoft Office PowerPoint</Application>
  <PresentationFormat>Skjermfremvisning (4:3)</PresentationFormat>
  <Paragraphs>120</Paragraphs>
  <Slides>27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FKT-Mal1</vt:lpstr>
      <vt:lpstr>Kommunedirektørens internkontroll</vt:lpstr>
      <vt:lpstr>Kommunedirektørens internkontroll</vt:lpstr>
      <vt:lpstr>Dokumentasjon</vt:lpstr>
      <vt:lpstr>PowerPoint-presentasjon</vt:lpstr>
      <vt:lpstr>Egenkontroll</vt:lpstr>
      <vt:lpstr>Hva er internkontroll?</vt:lpstr>
      <vt:lpstr>Ny kommunelov: Folkevalgtes ansvar</vt:lpstr>
      <vt:lpstr>Kontrollansvar</vt:lpstr>
      <vt:lpstr>Ny kommunelov:  Kommunedirektøres ansvar</vt:lpstr>
      <vt:lpstr>Lederansvar</vt:lpstr>
      <vt:lpstr>Stole på ansatte, men..</vt:lpstr>
      <vt:lpstr>Ikke unødvendig byråkrati</vt:lpstr>
      <vt:lpstr>Råd fra KS-rapport</vt:lpstr>
      <vt:lpstr>Hensikter med internkontroll</vt:lpstr>
      <vt:lpstr>Forutsetninger for god internkontroll</vt:lpstr>
      <vt:lpstr>Styringsdokument</vt:lpstr>
      <vt:lpstr>Samling av styringsdokument</vt:lpstr>
      <vt:lpstr>Gode avklaringer</vt:lpstr>
      <vt:lpstr>Risikovurderinger</vt:lpstr>
      <vt:lpstr>Risiko</vt:lpstr>
      <vt:lpstr>Risikomatrise</vt:lpstr>
      <vt:lpstr>Avvikshåndtering</vt:lpstr>
      <vt:lpstr>Avviksarbeid</vt:lpstr>
      <vt:lpstr>Åpenhet om avvik!</vt:lpstr>
      <vt:lpstr>Kontroll av internkontrollen</vt:lpstr>
      <vt:lpstr>Er internkontrollen synlig?</vt:lpstr>
      <vt:lpstr>Forvaltningsrevisjonsregister - NKRF</vt:lpstr>
    </vt:vector>
  </TitlesOfParts>
  <Company>HFK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kook</dc:creator>
  <cp:lastModifiedBy>Arnar Helgheim</cp:lastModifiedBy>
  <cp:revision>126</cp:revision>
  <cp:lastPrinted>2019-09-30T09:17:44Z</cp:lastPrinted>
  <dcterms:created xsi:type="dcterms:W3CDTF">2013-03-07T08:03:43Z</dcterms:created>
  <dcterms:modified xsi:type="dcterms:W3CDTF">2019-09-30T12:04:04Z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0x0101006B5A89FF2B819540A327B4E420B1C3B3</vt:lpwstr>
  </property>
</Properties>
</file>